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0058400" cy="7772400"/>
  <p:notesSz cx="10058400" cy="77724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6404" autoAdjust="0"/>
  </p:normalViewPr>
  <p:slideViewPr>
    <p:cSldViewPr>
      <p:cViewPr varScale="1">
        <p:scale>
          <a:sx n="63" d="100"/>
          <a:sy n="63" d="100"/>
        </p:scale>
        <p:origin x="528"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05EB8"/>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05EB8"/>
                </a:solidFill>
                <a:latin typeface="Trebuchet MS"/>
                <a:cs typeface="Trebuchet MS"/>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400545" y="2888993"/>
            <a:ext cx="3164840" cy="4051300"/>
          </a:xfrm>
          <a:prstGeom prst="rect">
            <a:avLst/>
          </a:prstGeom>
        </p:spPr>
        <p:txBody>
          <a:bodyPr wrap="square" lIns="0" tIns="0" rIns="0" bIns="0">
            <a:spAutoFit/>
          </a:bodyPr>
          <a:lstStyle>
            <a:lvl1pPr>
              <a:defRPr sz="1000" b="1" i="0">
                <a:solidFill>
                  <a:schemeClr val="bg1"/>
                </a:solidFill>
                <a:latin typeface="Trebuchet MS"/>
                <a:cs typeface="Trebuchet M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05EB8"/>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43685" y="1389376"/>
            <a:ext cx="7971028" cy="1076960"/>
          </a:xfrm>
          <a:prstGeom prst="rect">
            <a:avLst/>
          </a:prstGeom>
        </p:spPr>
        <p:txBody>
          <a:bodyPr wrap="square" lIns="0" tIns="0" rIns="0" bIns="0">
            <a:spAutoFit/>
          </a:bodyPr>
          <a:lstStyle>
            <a:lvl1pPr>
              <a:defRPr sz="2400" b="0" i="0">
                <a:solidFill>
                  <a:srgbClr val="005EB8"/>
                </a:solidFill>
                <a:latin typeface="Trebuchet MS"/>
                <a:cs typeface="Trebuchet MS"/>
              </a:defRPr>
            </a:lvl1pPr>
          </a:lstStyle>
          <a:p>
            <a:endParaRPr/>
          </a:p>
        </p:txBody>
      </p:sp>
      <p:sp>
        <p:nvSpPr>
          <p:cNvPr id="3" name="Holder 3"/>
          <p:cNvSpPr>
            <a:spLocks noGrp="1"/>
          </p:cNvSpPr>
          <p:nvPr>
            <p:ph type="body" idx="1"/>
          </p:nvPr>
        </p:nvSpPr>
        <p:spPr>
          <a:xfrm>
            <a:off x="889000" y="1847340"/>
            <a:ext cx="8280400" cy="15811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www.youtube.com/watch?v=WHA2Trk8bs0" TargetMode="External"/><Relationship Id="rId3" Type="http://schemas.openxmlformats.org/officeDocument/2006/relationships/image" Target="../media/image37.jp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jpg"/><Relationship Id="rId9" Type="http://schemas.openxmlformats.org/officeDocument/2006/relationships/image" Target="../media/image43.png"/><Relationship Id="rId14" Type="http://schemas.openxmlformats.org/officeDocument/2006/relationships/hyperlink" Target="https://www.youtube.com/watch?v=g4pCRPGu2Js"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youtu.be/e7xQ3RjnYyE" TargetMode="External"/><Relationship Id="rId3" Type="http://schemas.openxmlformats.org/officeDocument/2006/relationships/image" Target="../media/image48.jpg"/><Relationship Id="rId7" Type="http://schemas.openxmlformats.org/officeDocument/2006/relationships/image" Target="../media/image52.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10" Type="http://schemas.openxmlformats.org/officeDocument/2006/relationships/hyperlink" Target="https://youtu.be/lntwdzr2Fvo" TargetMode="External"/><Relationship Id="rId4" Type="http://schemas.openxmlformats.org/officeDocument/2006/relationships/image" Target="../media/image49.jpg"/><Relationship Id="rId9" Type="http://schemas.openxmlformats.org/officeDocument/2006/relationships/hyperlink" Target="https://youtu.be/5UK5xMuRmfA"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zjY3qhOjdZs" TargetMode="External"/><Relationship Id="rId13" Type="http://schemas.openxmlformats.org/officeDocument/2006/relationships/hyperlink" Target="https://www.youtube.com/watch?v=WN2DChYQEPU" TargetMode="External"/><Relationship Id="rId3" Type="http://schemas.openxmlformats.org/officeDocument/2006/relationships/hyperlink" Target="https://www.youtube.com/watch?v=KyLLwizVuBs" TargetMode="External"/><Relationship Id="rId7" Type="http://schemas.openxmlformats.org/officeDocument/2006/relationships/hyperlink" Target="https://www.youtube.com/watch?v=yjdR2WsqR_k" TargetMode="External"/><Relationship Id="rId12" Type="http://schemas.openxmlformats.org/officeDocument/2006/relationships/hyperlink" Target="https://www.youtube.com/watch?v=ZxSIjwYJyNk" TargetMode="External"/><Relationship Id="rId2" Type="http://schemas.openxmlformats.org/officeDocument/2006/relationships/image" Target="../media/image53.jpg"/><Relationship Id="rId1" Type="http://schemas.openxmlformats.org/officeDocument/2006/relationships/slideLayout" Target="../slideLayouts/slideLayout3.xml"/><Relationship Id="rId6" Type="http://schemas.openxmlformats.org/officeDocument/2006/relationships/hyperlink" Target="https://www.youtube.com/watch?v=skNgw5lApWM" TargetMode="External"/><Relationship Id="rId11" Type="http://schemas.openxmlformats.org/officeDocument/2006/relationships/hyperlink" Target="https://www.youtube.com/watch?v=Fu0-Mvswc1Y" TargetMode="External"/><Relationship Id="rId5" Type="http://schemas.openxmlformats.org/officeDocument/2006/relationships/hyperlink" Target="https://www.youtube.com/watch?v=M3CZUPBfu6E" TargetMode="External"/><Relationship Id="rId15" Type="http://schemas.openxmlformats.org/officeDocument/2006/relationships/image" Target="../media/image54.png"/><Relationship Id="rId10" Type="http://schemas.openxmlformats.org/officeDocument/2006/relationships/hyperlink" Target="https://www.youtube.com/watch?v=6LpYglX-KIw" TargetMode="External"/><Relationship Id="rId4" Type="http://schemas.openxmlformats.org/officeDocument/2006/relationships/hyperlink" Target="https://youtu.be/cy9fZoexs78" TargetMode="External"/><Relationship Id="rId9" Type="http://schemas.openxmlformats.org/officeDocument/2006/relationships/hyperlink" Target="https://www.youtube.com/watch?v=rn4XdbZ1g4o" TargetMode="External"/><Relationship Id="rId14" Type="http://schemas.openxmlformats.org/officeDocument/2006/relationships/hyperlink" Target="https://youtu.be/5UK5xMuRmf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hyperlink" Target="https://youtu.be/Naw10MVXen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company/gehealthcare/" TargetMode="External"/><Relationship Id="rId2" Type="http://schemas.openxmlformats.org/officeDocument/2006/relationships/hyperlink" Target="https://www.facebook.com/GEHealthcare/" TargetMode="External"/><Relationship Id="rId1" Type="http://schemas.openxmlformats.org/officeDocument/2006/relationships/slideLayout" Target="../slideLayouts/slideLayout5.xml"/><Relationship Id="rId6" Type="http://schemas.openxmlformats.org/officeDocument/2006/relationships/hyperlink" Target="http://www.gehealthcare.com/definium-tempo" TargetMode="External"/><Relationship Id="rId5" Type="http://schemas.openxmlformats.org/officeDocument/2006/relationships/hyperlink" Target="https://www.gehealthcare.com/insights" TargetMode="External"/><Relationship Id="rId4" Type="http://schemas.openxmlformats.org/officeDocument/2006/relationships/hyperlink" Target="https://twitter.com/GEHealthcar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hyperlink" Target="https://www.youtube.com/watch?v=L0aYZHTFAIw" TargetMode="External"/><Relationship Id="rId13" Type="http://schemas.openxmlformats.org/officeDocument/2006/relationships/hyperlink" Target="https://youtu.be/p7KnnsELgI4" TargetMode="External"/><Relationship Id="rId3" Type="http://schemas.openxmlformats.org/officeDocument/2006/relationships/hyperlink" Target="https://www.youtube.com/watch?v=m4A0tWN9Lmk" TargetMode="External"/><Relationship Id="rId7" Type="http://schemas.openxmlformats.org/officeDocument/2006/relationships/hyperlink" Target="https://youtu.be/s4jA6iUIr4M" TargetMode="External"/><Relationship Id="rId12" Type="http://schemas.openxmlformats.org/officeDocument/2006/relationships/hyperlink" Target="https://youtu.be/XX_5ZGcUMH8" TargetMode="External"/><Relationship Id="rId2" Type="http://schemas.openxmlformats.org/officeDocument/2006/relationships/image" Target="../media/image21.png"/><Relationship Id="rId16" Type="http://schemas.openxmlformats.org/officeDocument/2006/relationships/hyperlink" Target="https://www.youtube.com/watch?v=ARdH0eeOBb8" TargetMode="External"/><Relationship Id="rId1" Type="http://schemas.openxmlformats.org/officeDocument/2006/relationships/slideLayout" Target="../slideLayouts/slideLayout5.xml"/><Relationship Id="rId6" Type="http://schemas.openxmlformats.org/officeDocument/2006/relationships/hyperlink" Target="https://www.youtube.com/watch?v=NihcBd3jeaQ" TargetMode="External"/><Relationship Id="rId11" Type="http://schemas.openxmlformats.org/officeDocument/2006/relationships/hyperlink" Target="https://youtu.be/IV4dGR0dYg4" TargetMode="External"/><Relationship Id="rId5" Type="http://schemas.openxmlformats.org/officeDocument/2006/relationships/hyperlink" Target="https://www.youtube.com/watch?v=l9ResMlD0NE" TargetMode="External"/><Relationship Id="rId15" Type="http://schemas.openxmlformats.org/officeDocument/2006/relationships/hyperlink" Target="https://www.youtube.com/watch?v=2P09cXss_OI" TargetMode="External"/><Relationship Id="rId10" Type="http://schemas.openxmlformats.org/officeDocument/2006/relationships/hyperlink" Target="https://www.youtube.com/watch?v=HKjYgQTkWb0" TargetMode="External"/><Relationship Id="rId4" Type="http://schemas.openxmlformats.org/officeDocument/2006/relationships/hyperlink" Target="https://www.youtube.com/watch?v=MTDs1eQ5QFs" TargetMode="External"/><Relationship Id="rId9" Type="http://schemas.openxmlformats.org/officeDocument/2006/relationships/hyperlink" Target="https://www.youtube.com/watch?v=hSk8NH8khWI" TargetMode="External"/><Relationship Id="rId14" Type="http://schemas.openxmlformats.org/officeDocument/2006/relationships/hyperlink" Target="https://www.youtube.com/watch?v=0c0JKJRxTE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3550" y="457200"/>
            <a:ext cx="9594850" cy="5074920"/>
            <a:chOff x="463550" y="457200"/>
            <a:chExt cx="9594850" cy="5074920"/>
          </a:xfrm>
        </p:grpSpPr>
        <p:pic>
          <p:nvPicPr>
            <p:cNvPr id="3" name="object 3"/>
            <p:cNvPicPr/>
            <p:nvPr/>
          </p:nvPicPr>
          <p:blipFill>
            <a:blip r:embed="rId2" cstate="print"/>
            <a:stretch>
              <a:fillRect/>
            </a:stretch>
          </p:blipFill>
          <p:spPr>
            <a:xfrm>
              <a:off x="463550" y="463562"/>
              <a:ext cx="9594850" cy="5062207"/>
            </a:xfrm>
            <a:prstGeom prst="rect">
              <a:avLst/>
            </a:prstGeom>
          </p:spPr>
        </p:pic>
        <p:pic>
          <p:nvPicPr>
            <p:cNvPr id="4" name="object 4"/>
            <p:cNvPicPr/>
            <p:nvPr/>
          </p:nvPicPr>
          <p:blipFill>
            <a:blip r:embed="rId3" cstate="print"/>
            <a:stretch>
              <a:fillRect/>
            </a:stretch>
          </p:blipFill>
          <p:spPr>
            <a:xfrm>
              <a:off x="2171700" y="457200"/>
              <a:ext cx="7886700" cy="5074920"/>
            </a:xfrm>
            <a:prstGeom prst="rect">
              <a:avLst/>
            </a:prstGeom>
          </p:spPr>
        </p:pic>
      </p:grpSp>
      <p:sp>
        <p:nvSpPr>
          <p:cNvPr id="5" name="object 5"/>
          <p:cNvSpPr txBox="1"/>
          <p:nvPr/>
        </p:nvSpPr>
        <p:spPr>
          <a:xfrm>
            <a:off x="444500" y="5677083"/>
            <a:ext cx="5880100" cy="959237"/>
          </a:xfrm>
          <a:prstGeom prst="rect">
            <a:avLst/>
          </a:prstGeom>
        </p:spPr>
        <p:txBody>
          <a:bodyPr vert="horz" wrap="square" lIns="0" tIns="76200" rIns="0" bIns="0" rtlCol="0">
            <a:spAutoFit/>
          </a:bodyPr>
          <a:lstStyle/>
          <a:p>
            <a:pPr>
              <a:lnSpc>
                <a:spcPct val="100000"/>
              </a:lnSpc>
              <a:spcBef>
                <a:spcPts val="600"/>
              </a:spcBef>
            </a:pPr>
            <a:r>
              <a:rPr sz="3000" dirty="0">
                <a:solidFill>
                  <a:srgbClr val="005EB8"/>
                </a:solidFill>
                <a:latin typeface="GE Inspira" panose="020F0603030400020203" pitchFamily="34" charset="0"/>
                <a:cs typeface="Trebuchet MS"/>
              </a:rPr>
              <a:t>Definium</a:t>
            </a:r>
            <a:r>
              <a:rPr sz="3000" baseline="30000" dirty="0">
                <a:solidFill>
                  <a:srgbClr val="005EB8"/>
                </a:solidFill>
                <a:latin typeface="GE Inspira" panose="020F0603030400020203" pitchFamily="34" charset="0"/>
                <a:cs typeface="Trebuchet MS"/>
              </a:rPr>
              <a:t>™</a:t>
            </a:r>
            <a:r>
              <a:rPr sz="3000" dirty="0">
                <a:solidFill>
                  <a:srgbClr val="005EB8"/>
                </a:solidFill>
                <a:latin typeface="GE Inspira" panose="020F0603030400020203" pitchFamily="34" charset="0"/>
                <a:cs typeface="Trebuchet MS"/>
              </a:rPr>
              <a:t> Tempo</a:t>
            </a:r>
            <a:endParaRPr sz="3000" dirty="0">
              <a:latin typeface="GE Inspira" panose="020F0603030400020203" pitchFamily="34" charset="0"/>
              <a:cs typeface="Trebuchet MS"/>
            </a:endParaRPr>
          </a:p>
          <a:p>
            <a:pPr>
              <a:lnSpc>
                <a:spcPct val="100000"/>
              </a:lnSpc>
              <a:spcBef>
                <a:spcPts val="200"/>
              </a:spcBef>
            </a:pPr>
            <a:r>
              <a:rPr lang="pl-PL" sz="1200" dirty="0">
                <a:solidFill>
                  <a:srgbClr val="333E47"/>
                </a:solidFill>
                <a:latin typeface="GE Inspira" panose="020F0603030400020203" pitchFamily="34" charset="0"/>
                <a:cs typeface="Trebuchet MS"/>
              </a:rPr>
              <a:t>Insights definitivos. Experiência excepcional.
</a:t>
            </a:r>
            <a:endParaRPr sz="1200" dirty="0">
              <a:latin typeface="GE Inspira" panose="020F0603030400020203" pitchFamily="34" charset="0"/>
              <a:cs typeface="Trebuchet MS"/>
            </a:endParaRPr>
          </a:p>
        </p:txBody>
      </p:sp>
      <p:sp>
        <p:nvSpPr>
          <p:cNvPr id="6" name="object 6"/>
          <p:cNvSpPr txBox="1"/>
          <p:nvPr/>
        </p:nvSpPr>
        <p:spPr>
          <a:xfrm>
            <a:off x="444500" y="7142918"/>
            <a:ext cx="511810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5EB8"/>
                </a:solidFill>
                <a:latin typeface="GE Inspira" panose="020F0603030400020203" pitchFamily="34" charset="0"/>
                <a:cs typeface="Trebuchet MS"/>
              </a:rPr>
              <a:t>gehealthcare.com</a:t>
            </a:r>
            <a:endParaRPr sz="1200" dirty="0">
              <a:latin typeface="GE Inspira" panose="020F0603030400020203" pitchFamily="34" charset="0"/>
              <a:cs typeface="Trebuchet MS"/>
            </a:endParaRPr>
          </a:p>
        </p:txBody>
      </p:sp>
      <p:sp>
        <p:nvSpPr>
          <p:cNvPr id="7" name="object 7"/>
          <p:cNvSpPr/>
          <p:nvPr/>
        </p:nvSpPr>
        <p:spPr>
          <a:xfrm>
            <a:off x="8806522" y="6521453"/>
            <a:ext cx="795020" cy="793750"/>
          </a:xfrm>
          <a:custGeom>
            <a:avLst/>
            <a:gdLst/>
            <a:ahLst/>
            <a:cxnLst/>
            <a:rect l="l" t="t" r="r" b="b"/>
            <a:pathLst>
              <a:path w="795020" h="793750">
                <a:moveTo>
                  <a:pt x="397332" y="0"/>
                </a:moveTo>
                <a:lnTo>
                  <a:pt x="351060" y="2539"/>
                </a:lnTo>
                <a:lnTo>
                  <a:pt x="306338" y="10159"/>
                </a:lnTo>
                <a:lnTo>
                  <a:pt x="263468" y="22859"/>
                </a:lnTo>
                <a:lnTo>
                  <a:pt x="222749" y="40639"/>
                </a:lnTo>
                <a:lnTo>
                  <a:pt x="184483" y="62229"/>
                </a:lnTo>
                <a:lnTo>
                  <a:pt x="148969" y="87629"/>
                </a:lnTo>
                <a:lnTo>
                  <a:pt x="116508" y="116839"/>
                </a:lnTo>
                <a:lnTo>
                  <a:pt x="87400" y="148589"/>
                </a:lnTo>
                <a:lnTo>
                  <a:pt x="61946" y="184149"/>
                </a:lnTo>
                <a:lnTo>
                  <a:pt x="40447" y="222249"/>
                </a:lnTo>
                <a:lnTo>
                  <a:pt x="23202" y="262889"/>
                </a:lnTo>
                <a:lnTo>
                  <a:pt x="10512" y="306069"/>
                </a:lnTo>
                <a:lnTo>
                  <a:pt x="2678" y="350519"/>
                </a:lnTo>
                <a:lnTo>
                  <a:pt x="0" y="397509"/>
                </a:lnTo>
                <a:lnTo>
                  <a:pt x="2678" y="443229"/>
                </a:lnTo>
                <a:lnTo>
                  <a:pt x="10512" y="487679"/>
                </a:lnTo>
                <a:lnTo>
                  <a:pt x="23202" y="530859"/>
                </a:lnTo>
                <a:lnTo>
                  <a:pt x="40447" y="571499"/>
                </a:lnTo>
                <a:lnTo>
                  <a:pt x="61946" y="610869"/>
                </a:lnTo>
                <a:lnTo>
                  <a:pt x="87400" y="645159"/>
                </a:lnTo>
                <a:lnTo>
                  <a:pt x="116508" y="678179"/>
                </a:lnTo>
                <a:lnTo>
                  <a:pt x="148969" y="707389"/>
                </a:lnTo>
                <a:lnTo>
                  <a:pt x="184483" y="732789"/>
                </a:lnTo>
                <a:lnTo>
                  <a:pt x="222749" y="754379"/>
                </a:lnTo>
                <a:lnTo>
                  <a:pt x="263468" y="770889"/>
                </a:lnTo>
                <a:lnTo>
                  <a:pt x="306338" y="783589"/>
                </a:lnTo>
                <a:lnTo>
                  <a:pt x="351060" y="791209"/>
                </a:lnTo>
                <a:lnTo>
                  <a:pt x="397332" y="793749"/>
                </a:lnTo>
                <a:lnTo>
                  <a:pt x="443592" y="791209"/>
                </a:lnTo>
                <a:lnTo>
                  <a:pt x="488306" y="783589"/>
                </a:lnTo>
                <a:lnTo>
                  <a:pt x="514025" y="775969"/>
                </a:lnTo>
                <a:lnTo>
                  <a:pt x="397332" y="775969"/>
                </a:lnTo>
                <a:lnTo>
                  <a:pt x="349823" y="772159"/>
                </a:lnTo>
                <a:lnTo>
                  <a:pt x="304079" y="763269"/>
                </a:lnTo>
                <a:lnTo>
                  <a:pt x="260453" y="750569"/>
                </a:lnTo>
                <a:lnTo>
                  <a:pt x="219300" y="731519"/>
                </a:lnTo>
                <a:lnTo>
                  <a:pt x="180975" y="707389"/>
                </a:lnTo>
                <a:lnTo>
                  <a:pt x="145831" y="679449"/>
                </a:lnTo>
                <a:lnTo>
                  <a:pt x="114224" y="648969"/>
                </a:lnTo>
                <a:lnTo>
                  <a:pt x="86507" y="613409"/>
                </a:lnTo>
                <a:lnTo>
                  <a:pt x="63034" y="575309"/>
                </a:lnTo>
                <a:lnTo>
                  <a:pt x="44161" y="533399"/>
                </a:lnTo>
                <a:lnTo>
                  <a:pt x="30242" y="490219"/>
                </a:lnTo>
                <a:lnTo>
                  <a:pt x="21630" y="444499"/>
                </a:lnTo>
                <a:lnTo>
                  <a:pt x="18681" y="397509"/>
                </a:lnTo>
                <a:lnTo>
                  <a:pt x="21630" y="349249"/>
                </a:lnTo>
                <a:lnTo>
                  <a:pt x="30242" y="303529"/>
                </a:lnTo>
                <a:lnTo>
                  <a:pt x="44161" y="260349"/>
                </a:lnTo>
                <a:lnTo>
                  <a:pt x="63034" y="218439"/>
                </a:lnTo>
                <a:lnTo>
                  <a:pt x="86507" y="180339"/>
                </a:lnTo>
                <a:lnTo>
                  <a:pt x="114224" y="146049"/>
                </a:lnTo>
                <a:lnTo>
                  <a:pt x="145831" y="114299"/>
                </a:lnTo>
                <a:lnTo>
                  <a:pt x="180975" y="86359"/>
                </a:lnTo>
                <a:lnTo>
                  <a:pt x="219300" y="62229"/>
                </a:lnTo>
                <a:lnTo>
                  <a:pt x="260453" y="44449"/>
                </a:lnTo>
                <a:lnTo>
                  <a:pt x="304079" y="30479"/>
                </a:lnTo>
                <a:lnTo>
                  <a:pt x="349823" y="21589"/>
                </a:lnTo>
                <a:lnTo>
                  <a:pt x="397332" y="17779"/>
                </a:lnTo>
                <a:lnTo>
                  <a:pt x="514025" y="17779"/>
                </a:lnTo>
                <a:lnTo>
                  <a:pt x="488306" y="10159"/>
                </a:lnTo>
                <a:lnTo>
                  <a:pt x="443592" y="2539"/>
                </a:lnTo>
                <a:lnTo>
                  <a:pt x="397332" y="0"/>
                </a:lnTo>
                <a:close/>
              </a:path>
              <a:path w="795020" h="793750">
                <a:moveTo>
                  <a:pt x="514025" y="17779"/>
                </a:moveTo>
                <a:lnTo>
                  <a:pt x="397332" y="17779"/>
                </a:lnTo>
                <a:lnTo>
                  <a:pt x="444820" y="21589"/>
                </a:lnTo>
                <a:lnTo>
                  <a:pt x="490539" y="30479"/>
                </a:lnTo>
                <a:lnTo>
                  <a:pt x="534136" y="44449"/>
                </a:lnTo>
                <a:lnTo>
                  <a:pt x="575258" y="63499"/>
                </a:lnTo>
                <a:lnTo>
                  <a:pt x="613551" y="86359"/>
                </a:lnTo>
                <a:lnTo>
                  <a:pt x="648661" y="114299"/>
                </a:lnTo>
                <a:lnTo>
                  <a:pt x="680236" y="146049"/>
                </a:lnTo>
                <a:lnTo>
                  <a:pt x="707923" y="181609"/>
                </a:lnTo>
                <a:lnTo>
                  <a:pt x="731368" y="219709"/>
                </a:lnTo>
                <a:lnTo>
                  <a:pt x="750218" y="260349"/>
                </a:lnTo>
                <a:lnTo>
                  <a:pt x="764120" y="304799"/>
                </a:lnTo>
                <a:lnTo>
                  <a:pt x="772720" y="349249"/>
                </a:lnTo>
                <a:lnTo>
                  <a:pt x="775665" y="397509"/>
                </a:lnTo>
                <a:lnTo>
                  <a:pt x="772720" y="444499"/>
                </a:lnTo>
                <a:lnTo>
                  <a:pt x="764120" y="490219"/>
                </a:lnTo>
                <a:lnTo>
                  <a:pt x="750218" y="533399"/>
                </a:lnTo>
                <a:lnTo>
                  <a:pt x="731368" y="575309"/>
                </a:lnTo>
                <a:lnTo>
                  <a:pt x="707923" y="613409"/>
                </a:lnTo>
                <a:lnTo>
                  <a:pt x="680236" y="648969"/>
                </a:lnTo>
                <a:lnTo>
                  <a:pt x="648661" y="679449"/>
                </a:lnTo>
                <a:lnTo>
                  <a:pt x="613551" y="707389"/>
                </a:lnTo>
                <a:lnTo>
                  <a:pt x="575258" y="731519"/>
                </a:lnTo>
                <a:lnTo>
                  <a:pt x="534136" y="750569"/>
                </a:lnTo>
                <a:lnTo>
                  <a:pt x="490539" y="763269"/>
                </a:lnTo>
                <a:lnTo>
                  <a:pt x="444820" y="772159"/>
                </a:lnTo>
                <a:lnTo>
                  <a:pt x="397332" y="775969"/>
                </a:lnTo>
                <a:lnTo>
                  <a:pt x="514025" y="775969"/>
                </a:lnTo>
                <a:lnTo>
                  <a:pt x="571889" y="754379"/>
                </a:lnTo>
                <a:lnTo>
                  <a:pt x="610156" y="732789"/>
                </a:lnTo>
                <a:lnTo>
                  <a:pt x="645673" y="707389"/>
                </a:lnTo>
                <a:lnTo>
                  <a:pt x="678138" y="678179"/>
                </a:lnTo>
                <a:lnTo>
                  <a:pt x="707251" y="645159"/>
                </a:lnTo>
                <a:lnTo>
                  <a:pt x="732711" y="610869"/>
                </a:lnTo>
                <a:lnTo>
                  <a:pt x="754216" y="571499"/>
                </a:lnTo>
                <a:lnTo>
                  <a:pt x="771466" y="530859"/>
                </a:lnTo>
                <a:lnTo>
                  <a:pt x="784160" y="487679"/>
                </a:lnTo>
                <a:lnTo>
                  <a:pt x="791997" y="443229"/>
                </a:lnTo>
                <a:lnTo>
                  <a:pt x="794677" y="397509"/>
                </a:lnTo>
                <a:lnTo>
                  <a:pt x="791997" y="350519"/>
                </a:lnTo>
                <a:lnTo>
                  <a:pt x="784160" y="306069"/>
                </a:lnTo>
                <a:lnTo>
                  <a:pt x="771466" y="262889"/>
                </a:lnTo>
                <a:lnTo>
                  <a:pt x="754216" y="222249"/>
                </a:lnTo>
                <a:lnTo>
                  <a:pt x="732711" y="184149"/>
                </a:lnTo>
                <a:lnTo>
                  <a:pt x="707251" y="148589"/>
                </a:lnTo>
                <a:lnTo>
                  <a:pt x="678138" y="116839"/>
                </a:lnTo>
                <a:lnTo>
                  <a:pt x="645673" y="87629"/>
                </a:lnTo>
                <a:lnTo>
                  <a:pt x="610156" y="62229"/>
                </a:lnTo>
                <a:lnTo>
                  <a:pt x="571889" y="40639"/>
                </a:lnTo>
                <a:lnTo>
                  <a:pt x="531172" y="22859"/>
                </a:lnTo>
                <a:lnTo>
                  <a:pt x="514025" y="17779"/>
                </a:lnTo>
                <a:close/>
              </a:path>
              <a:path w="795020" h="793750">
                <a:moveTo>
                  <a:pt x="286029" y="730249"/>
                </a:moveTo>
                <a:lnTo>
                  <a:pt x="323848" y="744219"/>
                </a:lnTo>
                <a:lnTo>
                  <a:pt x="397332" y="751839"/>
                </a:lnTo>
                <a:lnTo>
                  <a:pt x="444744" y="748029"/>
                </a:lnTo>
                <a:lnTo>
                  <a:pt x="464735" y="744219"/>
                </a:lnTo>
                <a:lnTo>
                  <a:pt x="370662" y="744219"/>
                </a:lnTo>
                <a:lnTo>
                  <a:pt x="339712" y="741679"/>
                </a:lnTo>
                <a:lnTo>
                  <a:pt x="313939" y="737869"/>
                </a:lnTo>
                <a:lnTo>
                  <a:pt x="295368" y="734059"/>
                </a:lnTo>
                <a:lnTo>
                  <a:pt x="286029" y="730249"/>
                </a:lnTo>
                <a:close/>
              </a:path>
              <a:path w="795020" h="793750">
                <a:moveTo>
                  <a:pt x="618230" y="671829"/>
                </a:moveTo>
                <a:lnTo>
                  <a:pt x="420192" y="671829"/>
                </a:lnTo>
                <a:lnTo>
                  <a:pt x="431098" y="674369"/>
                </a:lnTo>
                <a:lnTo>
                  <a:pt x="439912" y="680719"/>
                </a:lnTo>
                <a:lnTo>
                  <a:pt x="445806" y="688339"/>
                </a:lnTo>
                <a:lnTo>
                  <a:pt x="447954" y="699769"/>
                </a:lnTo>
                <a:lnTo>
                  <a:pt x="442690" y="716279"/>
                </a:lnTo>
                <a:lnTo>
                  <a:pt x="427477" y="730249"/>
                </a:lnTo>
                <a:lnTo>
                  <a:pt x="403179" y="740409"/>
                </a:lnTo>
                <a:lnTo>
                  <a:pt x="370662" y="744219"/>
                </a:lnTo>
                <a:lnTo>
                  <a:pt x="464735" y="744219"/>
                </a:lnTo>
                <a:lnTo>
                  <a:pt x="491389" y="739139"/>
                </a:lnTo>
                <a:lnTo>
                  <a:pt x="536185" y="723899"/>
                </a:lnTo>
                <a:lnTo>
                  <a:pt x="578046" y="702309"/>
                </a:lnTo>
                <a:lnTo>
                  <a:pt x="615891" y="674369"/>
                </a:lnTo>
                <a:lnTo>
                  <a:pt x="618230" y="671829"/>
                </a:lnTo>
                <a:close/>
              </a:path>
              <a:path w="795020" h="793750">
                <a:moveTo>
                  <a:pt x="60553" y="284479"/>
                </a:moveTo>
                <a:lnTo>
                  <a:pt x="56328" y="299719"/>
                </a:lnTo>
                <a:lnTo>
                  <a:pt x="50363" y="323849"/>
                </a:lnTo>
                <a:lnTo>
                  <a:pt x="45039" y="356869"/>
                </a:lnTo>
                <a:lnTo>
                  <a:pt x="42735" y="397509"/>
                </a:lnTo>
                <a:lnTo>
                  <a:pt x="45799" y="444499"/>
                </a:lnTo>
                <a:lnTo>
                  <a:pt x="55038" y="491489"/>
                </a:lnTo>
                <a:lnTo>
                  <a:pt x="70525" y="535939"/>
                </a:lnTo>
                <a:lnTo>
                  <a:pt x="92332" y="577849"/>
                </a:lnTo>
                <a:lnTo>
                  <a:pt x="120531" y="615949"/>
                </a:lnTo>
                <a:lnTo>
                  <a:pt x="155195" y="648969"/>
                </a:lnTo>
                <a:lnTo>
                  <a:pt x="196397" y="675639"/>
                </a:lnTo>
                <a:lnTo>
                  <a:pt x="244208" y="695959"/>
                </a:lnTo>
                <a:lnTo>
                  <a:pt x="264991" y="701039"/>
                </a:lnTo>
                <a:lnTo>
                  <a:pt x="284849" y="706119"/>
                </a:lnTo>
                <a:lnTo>
                  <a:pt x="304481" y="708659"/>
                </a:lnTo>
                <a:lnTo>
                  <a:pt x="324586" y="709929"/>
                </a:lnTo>
                <a:lnTo>
                  <a:pt x="362304" y="703579"/>
                </a:lnTo>
                <a:lnTo>
                  <a:pt x="385233" y="690879"/>
                </a:lnTo>
                <a:lnTo>
                  <a:pt x="401740" y="678179"/>
                </a:lnTo>
                <a:lnTo>
                  <a:pt x="420192" y="671829"/>
                </a:lnTo>
                <a:lnTo>
                  <a:pt x="618230" y="671829"/>
                </a:lnTo>
                <a:lnTo>
                  <a:pt x="648635" y="638809"/>
                </a:lnTo>
                <a:lnTo>
                  <a:pt x="671044" y="604519"/>
                </a:lnTo>
                <a:lnTo>
                  <a:pt x="241909" y="604519"/>
                </a:lnTo>
                <a:lnTo>
                  <a:pt x="213932" y="598169"/>
                </a:lnTo>
                <a:lnTo>
                  <a:pt x="194051" y="584199"/>
                </a:lnTo>
                <a:lnTo>
                  <a:pt x="182182" y="563879"/>
                </a:lnTo>
                <a:lnTo>
                  <a:pt x="178244" y="539749"/>
                </a:lnTo>
                <a:lnTo>
                  <a:pt x="180854" y="520699"/>
                </a:lnTo>
                <a:lnTo>
                  <a:pt x="188504" y="500379"/>
                </a:lnTo>
                <a:lnTo>
                  <a:pt x="200924" y="480059"/>
                </a:lnTo>
                <a:lnTo>
                  <a:pt x="217843" y="462279"/>
                </a:lnTo>
                <a:lnTo>
                  <a:pt x="234868" y="448309"/>
                </a:lnTo>
                <a:lnTo>
                  <a:pt x="95643" y="448309"/>
                </a:lnTo>
                <a:lnTo>
                  <a:pt x="77981" y="441959"/>
                </a:lnTo>
                <a:lnTo>
                  <a:pt x="63690" y="426719"/>
                </a:lnTo>
                <a:lnTo>
                  <a:pt x="54124" y="402589"/>
                </a:lnTo>
                <a:lnTo>
                  <a:pt x="50634" y="370839"/>
                </a:lnTo>
                <a:lnTo>
                  <a:pt x="52392" y="339089"/>
                </a:lnTo>
                <a:lnTo>
                  <a:pt x="56405" y="313689"/>
                </a:lnTo>
                <a:lnTo>
                  <a:pt x="60787" y="295909"/>
                </a:lnTo>
                <a:lnTo>
                  <a:pt x="63652" y="285749"/>
                </a:lnTo>
                <a:lnTo>
                  <a:pt x="60553" y="284479"/>
                </a:lnTo>
                <a:close/>
              </a:path>
              <a:path w="795020" h="793750">
                <a:moveTo>
                  <a:pt x="465505" y="342899"/>
                </a:moveTo>
                <a:lnTo>
                  <a:pt x="445571" y="356869"/>
                </a:lnTo>
                <a:lnTo>
                  <a:pt x="423859" y="370839"/>
                </a:lnTo>
                <a:lnTo>
                  <a:pt x="397636" y="387349"/>
                </a:lnTo>
                <a:lnTo>
                  <a:pt x="364172" y="406399"/>
                </a:lnTo>
                <a:lnTo>
                  <a:pt x="362241" y="433069"/>
                </a:lnTo>
                <a:lnTo>
                  <a:pt x="355512" y="485139"/>
                </a:lnTo>
                <a:lnTo>
                  <a:pt x="332158" y="546099"/>
                </a:lnTo>
                <a:lnTo>
                  <a:pt x="307843" y="576579"/>
                </a:lnTo>
                <a:lnTo>
                  <a:pt x="241909" y="604519"/>
                </a:lnTo>
                <a:lnTo>
                  <a:pt x="512749" y="604519"/>
                </a:lnTo>
                <a:lnTo>
                  <a:pt x="462925" y="593089"/>
                </a:lnTo>
                <a:lnTo>
                  <a:pt x="427186" y="565149"/>
                </a:lnTo>
                <a:lnTo>
                  <a:pt x="405654" y="525779"/>
                </a:lnTo>
                <a:lnTo>
                  <a:pt x="398449" y="482599"/>
                </a:lnTo>
                <a:lnTo>
                  <a:pt x="407388" y="430529"/>
                </a:lnTo>
                <a:lnTo>
                  <a:pt x="428794" y="393699"/>
                </a:lnTo>
                <a:lnTo>
                  <a:pt x="454551" y="369569"/>
                </a:lnTo>
                <a:lnTo>
                  <a:pt x="476542" y="356869"/>
                </a:lnTo>
                <a:lnTo>
                  <a:pt x="472020" y="353059"/>
                </a:lnTo>
                <a:lnTo>
                  <a:pt x="468629" y="349249"/>
                </a:lnTo>
                <a:lnTo>
                  <a:pt x="465505" y="342899"/>
                </a:lnTo>
                <a:close/>
              </a:path>
              <a:path w="795020" h="793750">
                <a:moveTo>
                  <a:pt x="693937" y="415289"/>
                </a:moveTo>
                <a:lnTo>
                  <a:pt x="544779" y="415289"/>
                </a:lnTo>
                <a:lnTo>
                  <a:pt x="576667" y="422909"/>
                </a:lnTo>
                <a:lnTo>
                  <a:pt x="599668" y="441959"/>
                </a:lnTo>
                <a:lnTo>
                  <a:pt x="613602" y="469899"/>
                </a:lnTo>
                <a:lnTo>
                  <a:pt x="618286" y="502919"/>
                </a:lnTo>
                <a:lnTo>
                  <a:pt x="610629" y="539749"/>
                </a:lnTo>
                <a:lnTo>
                  <a:pt x="589073" y="571499"/>
                </a:lnTo>
                <a:lnTo>
                  <a:pt x="555739" y="595629"/>
                </a:lnTo>
                <a:lnTo>
                  <a:pt x="512749" y="604519"/>
                </a:lnTo>
                <a:lnTo>
                  <a:pt x="671044" y="604519"/>
                </a:lnTo>
                <a:lnTo>
                  <a:pt x="694486" y="549909"/>
                </a:lnTo>
                <a:lnTo>
                  <a:pt x="704794" y="510539"/>
                </a:lnTo>
                <a:lnTo>
                  <a:pt x="708558" y="471169"/>
                </a:lnTo>
                <a:lnTo>
                  <a:pt x="702910" y="431799"/>
                </a:lnTo>
                <a:lnTo>
                  <a:pt x="693937" y="415289"/>
                </a:lnTo>
                <a:close/>
              </a:path>
              <a:path w="795020" h="793750">
                <a:moveTo>
                  <a:pt x="329107" y="426719"/>
                </a:moveTo>
                <a:lnTo>
                  <a:pt x="290653" y="448309"/>
                </a:lnTo>
                <a:lnTo>
                  <a:pt x="254357" y="474979"/>
                </a:lnTo>
                <a:lnTo>
                  <a:pt x="227350" y="506729"/>
                </a:lnTo>
                <a:lnTo>
                  <a:pt x="216763" y="541019"/>
                </a:lnTo>
                <a:lnTo>
                  <a:pt x="218388" y="552449"/>
                </a:lnTo>
                <a:lnTo>
                  <a:pt x="223192" y="562609"/>
                </a:lnTo>
                <a:lnTo>
                  <a:pt x="231068" y="567689"/>
                </a:lnTo>
                <a:lnTo>
                  <a:pt x="241909" y="570229"/>
                </a:lnTo>
                <a:lnTo>
                  <a:pt x="274700" y="556259"/>
                </a:lnTo>
                <a:lnTo>
                  <a:pt x="300291" y="523239"/>
                </a:lnTo>
                <a:lnTo>
                  <a:pt x="318490" y="477519"/>
                </a:lnTo>
                <a:lnTo>
                  <a:pt x="329107" y="426719"/>
                </a:lnTo>
                <a:close/>
              </a:path>
              <a:path w="795020" h="793750">
                <a:moveTo>
                  <a:pt x="509384" y="373379"/>
                </a:moveTo>
                <a:lnTo>
                  <a:pt x="488212" y="383539"/>
                </a:lnTo>
                <a:lnTo>
                  <a:pt x="465112" y="402589"/>
                </a:lnTo>
                <a:lnTo>
                  <a:pt x="446526" y="433069"/>
                </a:lnTo>
                <a:lnTo>
                  <a:pt x="438899" y="478789"/>
                </a:lnTo>
                <a:lnTo>
                  <a:pt x="444270" y="513079"/>
                </a:lnTo>
                <a:lnTo>
                  <a:pt x="459566" y="542289"/>
                </a:lnTo>
                <a:lnTo>
                  <a:pt x="483567" y="562609"/>
                </a:lnTo>
                <a:lnTo>
                  <a:pt x="515048" y="570229"/>
                </a:lnTo>
                <a:lnTo>
                  <a:pt x="539817" y="565149"/>
                </a:lnTo>
                <a:lnTo>
                  <a:pt x="560181" y="551179"/>
                </a:lnTo>
                <a:lnTo>
                  <a:pt x="574177" y="530859"/>
                </a:lnTo>
                <a:lnTo>
                  <a:pt x="575207" y="525779"/>
                </a:lnTo>
                <a:lnTo>
                  <a:pt x="517334" y="525779"/>
                </a:lnTo>
                <a:lnTo>
                  <a:pt x="501943" y="521969"/>
                </a:lnTo>
                <a:lnTo>
                  <a:pt x="489629" y="511809"/>
                </a:lnTo>
                <a:lnTo>
                  <a:pt x="481458" y="495299"/>
                </a:lnTo>
                <a:lnTo>
                  <a:pt x="478497" y="476249"/>
                </a:lnTo>
                <a:lnTo>
                  <a:pt x="483600" y="453389"/>
                </a:lnTo>
                <a:lnTo>
                  <a:pt x="497627" y="433069"/>
                </a:lnTo>
                <a:lnTo>
                  <a:pt x="518660" y="420369"/>
                </a:lnTo>
                <a:lnTo>
                  <a:pt x="544779" y="415289"/>
                </a:lnTo>
                <a:lnTo>
                  <a:pt x="693937" y="415289"/>
                </a:lnTo>
                <a:lnTo>
                  <a:pt x="690486" y="408939"/>
                </a:lnTo>
                <a:lnTo>
                  <a:pt x="678061" y="392429"/>
                </a:lnTo>
                <a:lnTo>
                  <a:pt x="673543" y="377189"/>
                </a:lnTo>
                <a:lnTo>
                  <a:pt x="523824" y="377189"/>
                </a:lnTo>
                <a:lnTo>
                  <a:pt x="509384" y="373379"/>
                </a:lnTo>
                <a:close/>
              </a:path>
              <a:path w="795020" h="793750">
                <a:moveTo>
                  <a:pt x="542518" y="448309"/>
                </a:moveTo>
                <a:lnTo>
                  <a:pt x="532936" y="450849"/>
                </a:lnTo>
                <a:lnTo>
                  <a:pt x="524906" y="455929"/>
                </a:lnTo>
                <a:lnTo>
                  <a:pt x="519387" y="463549"/>
                </a:lnTo>
                <a:lnTo>
                  <a:pt x="517334" y="472439"/>
                </a:lnTo>
                <a:lnTo>
                  <a:pt x="519208" y="486409"/>
                </a:lnTo>
                <a:lnTo>
                  <a:pt x="524508" y="495299"/>
                </a:lnTo>
                <a:lnTo>
                  <a:pt x="530034" y="502919"/>
                </a:lnTo>
                <a:lnTo>
                  <a:pt x="532587" y="511809"/>
                </a:lnTo>
                <a:lnTo>
                  <a:pt x="532587" y="520699"/>
                </a:lnTo>
                <a:lnTo>
                  <a:pt x="524941" y="525779"/>
                </a:lnTo>
                <a:lnTo>
                  <a:pt x="575207" y="525779"/>
                </a:lnTo>
                <a:lnTo>
                  <a:pt x="579843" y="502919"/>
                </a:lnTo>
                <a:lnTo>
                  <a:pt x="577706" y="482599"/>
                </a:lnTo>
                <a:lnTo>
                  <a:pt x="571034" y="466089"/>
                </a:lnTo>
                <a:lnTo>
                  <a:pt x="559435" y="453389"/>
                </a:lnTo>
                <a:lnTo>
                  <a:pt x="542518" y="448309"/>
                </a:lnTo>
                <a:close/>
              </a:path>
              <a:path w="795020" h="793750">
                <a:moveTo>
                  <a:pt x="747834" y="346709"/>
                </a:moveTo>
                <a:lnTo>
                  <a:pt x="698677" y="346709"/>
                </a:lnTo>
                <a:lnTo>
                  <a:pt x="716515" y="351789"/>
                </a:lnTo>
                <a:lnTo>
                  <a:pt x="730905" y="367029"/>
                </a:lnTo>
                <a:lnTo>
                  <a:pt x="740516" y="392429"/>
                </a:lnTo>
                <a:lnTo>
                  <a:pt x="743876" y="422909"/>
                </a:lnTo>
                <a:lnTo>
                  <a:pt x="743943" y="425449"/>
                </a:lnTo>
                <a:lnTo>
                  <a:pt x="742251" y="454659"/>
                </a:lnTo>
                <a:lnTo>
                  <a:pt x="738197" y="480059"/>
                </a:lnTo>
                <a:lnTo>
                  <a:pt x="733719" y="499109"/>
                </a:lnTo>
                <a:lnTo>
                  <a:pt x="730681" y="509269"/>
                </a:lnTo>
                <a:lnTo>
                  <a:pt x="734085" y="510539"/>
                </a:lnTo>
                <a:lnTo>
                  <a:pt x="738598" y="495299"/>
                </a:lnTo>
                <a:lnTo>
                  <a:pt x="744416" y="471169"/>
                </a:lnTo>
                <a:lnTo>
                  <a:pt x="749444" y="438149"/>
                </a:lnTo>
                <a:lnTo>
                  <a:pt x="751585" y="397509"/>
                </a:lnTo>
                <a:lnTo>
                  <a:pt x="748573" y="350519"/>
                </a:lnTo>
                <a:lnTo>
                  <a:pt x="747834" y="346709"/>
                </a:lnTo>
                <a:close/>
              </a:path>
              <a:path w="795020" h="793750">
                <a:moveTo>
                  <a:pt x="397332" y="41909"/>
                </a:moveTo>
                <a:lnTo>
                  <a:pt x="349862" y="45719"/>
                </a:lnTo>
                <a:lnTo>
                  <a:pt x="303253" y="54609"/>
                </a:lnTo>
                <a:lnTo>
                  <a:pt x="258551" y="69849"/>
                </a:lnTo>
                <a:lnTo>
                  <a:pt x="216796" y="91439"/>
                </a:lnTo>
                <a:lnTo>
                  <a:pt x="179034" y="120649"/>
                </a:lnTo>
                <a:lnTo>
                  <a:pt x="146306" y="154939"/>
                </a:lnTo>
                <a:lnTo>
                  <a:pt x="119656" y="195579"/>
                </a:lnTo>
                <a:lnTo>
                  <a:pt x="100126" y="243839"/>
                </a:lnTo>
                <a:lnTo>
                  <a:pt x="89639" y="284479"/>
                </a:lnTo>
                <a:lnTo>
                  <a:pt x="85724" y="323849"/>
                </a:lnTo>
                <a:lnTo>
                  <a:pt x="91382" y="361949"/>
                </a:lnTo>
                <a:lnTo>
                  <a:pt x="103828" y="386079"/>
                </a:lnTo>
                <a:lnTo>
                  <a:pt x="116275" y="402589"/>
                </a:lnTo>
                <a:lnTo>
                  <a:pt x="121932" y="421639"/>
                </a:lnTo>
                <a:lnTo>
                  <a:pt x="119857" y="431799"/>
                </a:lnTo>
                <a:lnTo>
                  <a:pt x="114207" y="440689"/>
                </a:lnTo>
                <a:lnTo>
                  <a:pt x="105848" y="445769"/>
                </a:lnTo>
                <a:lnTo>
                  <a:pt x="95643" y="448309"/>
                </a:lnTo>
                <a:lnTo>
                  <a:pt x="234868" y="448309"/>
                </a:lnTo>
                <a:lnTo>
                  <a:pt x="242607" y="441959"/>
                </a:lnTo>
                <a:lnTo>
                  <a:pt x="269465" y="425449"/>
                </a:lnTo>
                <a:lnTo>
                  <a:pt x="299385" y="407669"/>
                </a:lnTo>
                <a:lnTo>
                  <a:pt x="333336" y="389889"/>
                </a:lnTo>
                <a:lnTo>
                  <a:pt x="334251" y="384809"/>
                </a:lnTo>
                <a:lnTo>
                  <a:pt x="292595" y="384809"/>
                </a:lnTo>
                <a:lnTo>
                  <a:pt x="276313" y="380999"/>
                </a:lnTo>
                <a:lnTo>
                  <a:pt x="262537" y="372109"/>
                </a:lnTo>
                <a:lnTo>
                  <a:pt x="252261" y="359409"/>
                </a:lnTo>
                <a:lnTo>
                  <a:pt x="246481" y="344169"/>
                </a:lnTo>
                <a:lnTo>
                  <a:pt x="224995" y="339089"/>
                </a:lnTo>
                <a:lnTo>
                  <a:pt x="207732" y="326389"/>
                </a:lnTo>
                <a:lnTo>
                  <a:pt x="196048" y="308609"/>
                </a:lnTo>
                <a:lnTo>
                  <a:pt x="191300" y="284479"/>
                </a:lnTo>
                <a:lnTo>
                  <a:pt x="193106" y="266699"/>
                </a:lnTo>
                <a:lnTo>
                  <a:pt x="198327" y="251459"/>
                </a:lnTo>
                <a:lnTo>
                  <a:pt x="206671" y="241299"/>
                </a:lnTo>
                <a:lnTo>
                  <a:pt x="217843" y="237489"/>
                </a:lnTo>
                <a:lnTo>
                  <a:pt x="267251" y="237489"/>
                </a:lnTo>
                <a:lnTo>
                  <a:pt x="272492" y="226059"/>
                </a:lnTo>
                <a:lnTo>
                  <a:pt x="301574" y="194309"/>
                </a:lnTo>
                <a:lnTo>
                  <a:pt x="336727" y="182879"/>
                </a:lnTo>
                <a:lnTo>
                  <a:pt x="677154" y="182879"/>
                </a:lnTo>
                <a:lnTo>
                  <a:pt x="674342" y="179069"/>
                </a:lnTo>
                <a:lnTo>
                  <a:pt x="639661" y="146049"/>
                </a:lnTo>
                <a:lnTo>
                  <a:pt x="602237" y="121919"/>
                </a:lnTo>
                <a:lnTo>
                  <a:pt x="374116" y="121919"/>
                </a:lnTo>
                <a:lnTo>
                  <a:pt x="362895" y="119379"/>
                </a:lnTo>
                <a:lnTo>
                  <a:pt x="354231" y="114299"/>
                </a:lnTo>
                <a:lnTo>
                  <a:pt x="348649" y="105409"/>
                </a:lnTo>
                <a:lnTo>
                  <a:pt x="346671" y="95249"/>
                </a:lnTo>
                <a:lnTo>
                  <a:pt x="352048" y="77469"/>
                </a:lnTo>
                <a:lnTo>
                  <a:pt x="367423" y="63499"/>
                </a:lnTo>
                <a:lnTo>
                  <a:pt x="391666" y="53339"/>
                </a:lnTo>
                <a:lnTo>
                  <a:pt x="423646" y="50799"/>
                </a:lnTo>
                <a:lnTo>
                  <a:pt x="470746" y="50799"/>
                </a:lnTo>
                <a:lnTo>
                  <a:pt x="437748" y="44449"/>
                </a:lnTo>
                <a:lnTo>
                  <a:pt x="397332" y="41909"/>
                </a:lnTo>
                <a:close/>
              </a:path>
              <a:path w="795020" h="793750">
                <a:moveTo>
                  <a:pt x="336727" y="369569"/>
                </a:moveTo>
                <a:lnTo>
                  <a:pt x="326747" y="375919"/>
                </a:lnTo>
                <a:lnTo>
                  <a:pt x="315542" y="380999"/>
                </a:lnTo>
                <a:lnTo>
                  <a:pt x="303896" y="383539"/>
                </a:lnTo>
                <a:lnTo>
                  <a:pt x="292595" y="384809"/>
                </a:lnTo>
                <a:lnTo>
                  <a:pt x="334251" y="384809"/>
                </a:lnTo>
                <a:lnTo>
                  <a:pt x="335584" y="377189"/>
                </a:lnTo>
                <a:lnTo>
                  <a:pt x="336727" y="369569"/>
                </a:lnTo>
                <a:close/>
              </a:path>
              <a:path w="795020" h="793750">
                <a:moveTo>
                  <a:pt x="746602" y="340359"/>
                </a:moveTo>
                <a:lnTo>
                  <a:pt x="537984" y="340359"/>
                </a:lnTo>
                <a:lnTo>
                  <a:pt x="548589" y="341629"/>
                </a:lnTo>
                <a:lnTo>
                  <a:pt x="558953" y="344169"/>
                </a:lnTo>
                <a:lnTo>
                  <a:pt x="566825" y="349249"/>
                </a:lnTo>
                <a:lnTo>
                  <a:pt x="569950" y="356869"/>
                </a:lnTo>
                <a:lnTo>
                  <a:pt x="566423" y="367029"/>
                </a:lnTo>
                <a:lnTo>
                  <a:pt x="557431" y="372109"/>
                </a:lnTo>
                <a:lnTo>
                  <a:pt x="545358" y="375919"/>
                </a:lnTo>
                <a:lnTo>
                  <a:pt x="532587" y="375919"/>
                </a:lnTo>
                <a:lnTo>
                  <a:pt x="523824" y="377189"/>
                </a:lnTo>
                <a:lnTo>
                  <a:pt x="673543" y="377189"/>
                </a:lnTo>
                <a:lnTo>
                  <a:pt x="672414" y="373379"/>
                </a:lnTo>
                <a:lnTo>
                  <a:pt x="674367" y="363219"/>
                </a:lnTo>
                <a:lnTo>
                  <a:pt x="679811" y="354329"/>
                </a:lnTo>
                <a:lnTo>
                  <a:pt x="688123" y="347979"/>
                </a:lnTo>
                <a:lnTo>
                  <a:pt x="698677" y="346709"/>
                </a:lnTo>
                <a:lnTo>
                  <a:pt x="747834" y="346709"/>
                </a:lnTo>
                <a:lnTo>
                  <a:pt x="746602" y="340359"/>
                </a:lnTo>
                <a:close/>
              </a:path>
              <a:path w="795020" h="793750">
                <a:moveTo>
                  <a:pt x="454835" y="274319"/>
                </a:moveTo>
                <a:lnTo>
                  <a:pt x="397332" y="274319"/>
                </a:lnTo>
                <a:lnTo>
                  <a:pt x="401573" y="280669"/>
                </a:lnTo>
                <a:lnTo>
                  <a:pt x="401573" y="288289"/>
                </a:lnTo>
                <a:lnTo>
                  <a:pt x="398622" y="300989"/>
                </a:lnTo>
                <a:lnTo>
                  <a:pt x="391128" y="314959"/>
                </a:lnTo>
                <a:lnTo>
                  <a:pt x="381128" y="327659"/>
                </a:lnTo>
                <a:lnTo>
                  <a:pt x="370662" y="339089"/>
                </a:lnTo>
                <a:lnTo>
                  <a:pt x="369356" y="347979"/>
                </a:lnTo>
                <a:lnTo>
                  <a:pt x="368392" y="356869"/>
                </a:lnTo>
                <a:lnTo>
                  <a:pt x="367793" y="364489"/>
                </a:lnTo>
                <a:lnTo>
                  <a:pt x="367588" y="372109"/>
                </a:lnTo>
                <a:lnTo>
                  <a:pt x="414742" y="344169"/>
                </a:lnTo>
                <a:lnTo>
                  <a:pt x="434234" y="331469"/>
                </a:lnTo>
                <a:lnTo>
                  <a:pt x="454456" y="316229"/>
                </a:lnTo>
                <a:lnTo>
                  <a:pt x="453157" y="311149"/>
                </a:lnTo>
                <a:lnTo>
                  <a:pt x="452489" y="304799"/>
                </a:lnTo>
                <a:lnTo>
                  <a:pt x="452293" y="299719"/>
                </a:lnTo>
                <a:lnTo>
                  <a:pt x="452208" y="290829"/>
                </a:lnTo>
                <a:lnTo>
                  <a:pt x="454835" y="274319"/>
                </a:lnTo>
                <a:close/>
              </a:path>
              <a:path w="795020" h="793750">
                <a:moveTo>
                  <a:pt x="531418" y="182879"/>
                </a:moveTo>
                <a:lnTo>
                  <a:pt x="336727" y="182879"/>
                </a:lnTo>
                <a:lnTo>
                  <a:pt x="356425" y="186689"/>
                </a:lnTo>
                <a:lnTo>
                  <a:pt x="367738" y="195579"/>
                </a:lnTo>
                <a:lnTo>
                  <a:pt x="372893" y="207009"/>
                </a:lnTo>
                <a:lnTo>
                  <a:pt x="374116" y="217169"/>
                </a:lnTo>
                <a:lnTo>
                  <a:pt x="365375" y="256539"/>
                </a:lnTo>
                <a:lnTo>
                  <a:pt x="343000" y="293369"/>
                </a:lnTo>
                <a:lnTo>
                  <a:pt x="312764" y="322579"/>
                </a:lnTo>
                <a:lnTo>
                  <a:pt x="280441" y="340359"/>
                </a:lnTo>
                <a:lnTo>
                  <a:pt x="281546" y="345439"/>
                </a:lnTo>
                <a:lnTo>
                  <a:pt x="286029" y="356869"/>
                </a:lnTo>
                <a:lnTo>
                  <a:pt x="299415" y="356869"/>
                </a:lnTo>
                <a:lnTo>
                  <a:pt x="336428" y="339089"/>
                </a:lnTo>
                <a:lnTo>
                  <a:pt x="350921" y="311149"/>
                </a:lnTo>
                <a:lnTo>
                  <a:pt x="360337" y="293369"/>
                </a:lnTo>
                <a:lnTo>
                  <a:pt x="373076" y="279399"/>
                </a:lnTo>
                <a:lnTo>
                  <a:pt x="388454" y="274319"/>
                </a:lnTo>
                <a:lnTo>
                  <a:pt x="454835" y="274319"/>
                </a:lnTo>
                <a:lnTo>
                  <a:pt x="458270" y="252729"/>
                </a:lnTo>
                <a:lnTo>
                  <a:pt x="474973" y="217169"/>
                </a:lnTo>
                <a:lnTo>
                  <a:pt x="500097" y="191769"/>
                </a:lnTo>
                <a:lnTo>
                  <a:pt x="531418" y="182879"/>
                </a:lnTo>
                <a:close/>
              </a:path>
              <a:path w="795020" h="793750">
                <a:moveTo>
                  <a:pt x="677154" y="182879"/>
                </a:moveTo>
                <a:lnTo>
                  <a:pt x="531418" y="182879"/>
                </a:lnTo>
                <a:lnTo>
                  <a:pt x="548197" y="185419"/>
                </a:lnTo>
                <a:lnTo>
                  <a:pt x="560247" y="193039"/>
                </a:lnTo>
                <a:lnTo>
                  <a:pt x="567516" y="205739"/>
                </a:lnTo>
                <a:lnTo>
                  <a:pt x="569950" y="219709"/>
                </a:lnTo>
                <a:lnTo>
                  <a:pt x="564252" y="247649"/>
                </a:lnTo>
                <a:lnTo>
                  <a:pt x="548341" y="273049"/>
                </a:lnTo>
                <a:lnTo>
                  <a:pt x="523991" y="298449"/>
                </a:lnTo>
                <a:lnTo>
                  <a:pt x="492975" y="323849"/>
                </a:lnTo>
                <a:lnTo>
                  <a:pt x="495912" y="330199"/>
                </a:lnTo>
                <a:lnTo>
                  <a:pt x="499725" y="336549"/>
                </a:lnTo>
                <a:lnTo>
                  <a:pt x="504548" y="341629"/>
                </a:lnTo>
                <a:lnTo>
                  <a:pt x="510514" y="345439"/>
                </a:lnTo>
                <a:lnTo>
                  <a:pt x="513622" y="344169"/>
                </a:lnTo>
                <a:lnTo>
                  <a:pt x="520206" y="341629"/>
                </a:lnTo>
                <a:lnTo>
                  <a:pt x="528811" y="341629"/>
                </a:lnTo>
                <a:lnTo>
                  <a:pt x="537984" y="340359"/>
                </a:lnTo>
                <a:lnTo>
                  <a:pt x="746602" y="340359"/>
                </a:lnTo>
                <a:lnTo>
                  <a:pt x="739458" y="303529"/>
                </a:lnTo>
                <a:lnTo>
                  <a:pt x="724125" y="259079"/>
                </a:lnTo>
                <a:lnTo>
                  <a:pt x="702459" y="217169"/>
                </a:lnTo>
                <a:lnTo>
                  <a:pt x="677154" y="182879"/>
                </a:lnTo>
                <a:close/>
              </a:path>
              <a:path w="795020" h="793750">
                <a:moveTo>
                  <a:pt x="267251" y="237489"/>
                </a:moveTo>
                <a:lnTo>
                  <a:pt x="224447" y="237489"/>
                </a:lnTo>
                <a:lnTo>
                  <a:pt x="226644" y="242569"/>
                </a:lnTo>
                <a:lnTo>
                  <a:pt x="226644" y="247649"/>
                </a:lnTo>
                <a:lnTo>
                  <a:pt x="225761" y="252729"/>
                </a:lnTo>
                <a:lnTo>
                  <a:pt x="223818" y="260349"/>
                </a:lnTo>
                <a:lnTo>
                  <a:pt x="221875" y="269239"/>
                </a:lnTo>
                <a:lnTo>
                  <a:pt x="234156" y="309879"/>
                </a:lnTo>
                <a:lnTo>
                  <a:pt x="245376" y="313689"/>
                </a:lnTo>
                <a:lnTo>
                  <a:pt x="252690" y="269239"/>
                </a:lnTo>
                <a:lnTo>
                  <a:pt x="267251" y="237489"/>
                </a:lnTo>
                <a:close/>
              </a:path>
              <a:path w="795020" h="793750">
                <a:moveTo>
                  <a:pt x="339013" y="213359"/>
                </a:moveTo>
                <a:lnTo>
                  <a:pt x="334479" y="213359"/>
                </a:lnTo>
                <a:lnTo>
                  <a:pt x="315934" y="223519"/>
                </a:lnTo>
                <a:lnTo>
                  <a:pt x="297770" y="247649"/>
                </a:lnTo>
                <a:lnTo>
                  <a:pt x="283959" y="279399"/>
                </a:lnTo>
                <a:lnTo>
                  <a:pt x="278472" y="309879"/>
                </a:lnTo>
                <a:lnTo>
                  <a:pt x="303682" y="290829"/>
                </a:lnTo>
                <a:lnTo>
                  <a:pt x="323867" y="266699"/>
                </a:lnTo>
                <a:lnTo>
                  <a:pt x="337267" y="242569"/>
                </a:lnTo>
                <a:lnTo>
                  <a:pt x="342125" y="220979"/>
                </a:lnTo>
                <a:lnTo>
                  <a:pt x="342125" y="215899"/>
                </a:lnTo>
                <a:lnTo>
                  <a:pt x="339013" y="213359"/>
                </a:lnTo>
                <a:close/>
              </a:path>
              <a:path w="795020" h="793750">
                <a:moveTo>
                  <a:pt x="536028" y="213359"/>
                </a:moveTo>
                <a:lnTo>
                  <a:pt x="529132" y="213359"/>
                </a:lnTo>
                <a:lnTo>
                  <a:pt x="515561" y="219709"/>
                </a:lnTo>
                <a:lnTo>
                  <a:pt x="501678" y="236219"/>
                </a:lnTo>
                <a:lnTo>
                  <a:pt x="490867" y="261619"/>
                </a:lnTo>
                <a:lnTo>
                  <a:pt x="486511" y="293369"/>
                </a:lnTo>
                <a:lnTo>
                  <a:pt x="508220" y="273049"/>
                </a:lnTo>
                <a:lnTo>
                  <a:pt x="524070" y="253999"/>
                </a:lnTo>
                <a:lnTo>
                  <a:pt x="533783" y="238759"/>
                </a:lnTo>
                <a:lnTo>
                  <a:pt x="537082" y="224789"/>
                </a:lnTo>
                <a:lnTo>
                  <a:pt x="537082" y="219709"/>
                </a:lnTo>
                <a:lnTo>
                  <a:pt x="536028" y="213359"/>
                </a:lnTo>
                <a:close/>
              </a:path>
              <a:path w="795020" h="793750">
                <a:moveTo>
                  <a:pt x="469734" y="85089"/>
                </a:moveTo>
                <a:lnTo>
                  <a:pt x="432129" y="91439"/>
                </a:lnTo>
                <a:lnTo>
                  <a:pt x="409205" y="104139"/>
                </a:lnTo>
                <a:lnTo>
                  <a:pt x="392641" y="115569"/>
                </a:lnTo>
                <a:lnTo>
                  <a:pt x="374116" y="121919"/>
                </a:lnTo>
                <a:lnTo>
                  <a:pt x="602237" y="121919"/>
                </a:lnTo>
                <a:lnTo>
                  <a:pt x="598298" y="119379"/>
                </a:lnTo>
                <a:lnTo>
                  <a:pt x="550138" y="100329"/>
                </a:lnTo>
                <a:lnTo>
                  <a:pt x="529412" y="93979"/>
                </a:lnTo>
                <a:lnTo>
                  <a:pt x="509617" y="88899"/>
                </a:lnTo>
                <a:lnTo>
                  <a:pt x="489982" y="86359"/>
                </a:lnTo>
                <a:lnTo>
                  <a:pt x="469734" y="85089"/>
                </a:lnTo>
                <a:close/>
              </a:path>
              <a:path w="795020" h="793750">
                <a:moveTo>
                  <a:pt x="470746" y="50799"/>
                </a:moveTo>
                <a:lnTo>
                  <a:pt x="423646" y="50799"/>
                </a:lnTo>
                <a:lnTo>
                  <a:pt x="454547" y="52069"/>
                </a:lnTo>
                <a:lnTo>
                  <a:pt x="480036" y="55879"/>
                </a:lnTo>
                <a:lnTo>
                  <a:pt x="498479" y="60959"/>
                </a:lnTo>
                <a:lnTo>
                  <a:pt x="508241" y="64769"/>
                </a:lnTo>
                <a:lnTo>
                  <a:pt x="509384" y="60959"/>
                </a:lnTo>
                <a:lnTo>
                  <a:pt x="470746" y="50799"/>
                </a:lnTo>
                <a:close/>
              </a:path>
            </a:pathLst>
          </a:custGeom>
          <a:solidFill>
            <a:srgbClr val="005EB8"/>
          </a:solidFill>
        </p:spPr>
        <p:txBody>
          <a:bodyPr wrap="square" lIns="0" tIns="0" rIns="0" bIns="0" rtlCol="0"/>
          <a:lstStyle/>
          <a:p>
            <a:endParaRPr>
              <a:latin typeface="GE Inspira" panose="020F0603030400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700" y="909319"/>
            <a:ext cx="4986020" cy="1467068"/>
          </a:xfrm>
          <a:prstGeom prst="rect">
            <a:avLst/>
          </a:prstGeom>
        </p:spPr>
        <p:txBody>
          <a:bodyPr vert="horz" wrap="square" lIns="0" tIns="43180" rIns="0" bIns="0" rtlCol="0">
            <a:spAutoFit/>
          </a:bodyPr>
          <a:lstStyle/>
          <a:p>
            <a:pPr marL="12700" marR="5080">
              <a:lnSpc>
                <a:spcPts val="2700"/>
              </a:lnSpc>
              <a:spcBef>
                <a:spcPts val="340"/>
              </a:spcBef>
            </a:pPr>
            <a:r>
              <a:rPr lang="pt-BR" dirty="0">
                <a:latin typeface="GE Inspira" panose="020F0603030400020203" pitchFamily="34" charset="0"/>
              </a:rPr>
              <a:t>Qualidade excepcional da imagem produz decisões de diagnóstico clínico confiante
</a:t>
            </a:r>
            <a:endParaRPr dirty="0">
              <a:latin typeface="GE Inspira" panose="020F0603030400020203" pitchFamily="34" charset="0"/>
            </a:endParaRPr>
          </a:p>
        </p:txBody>
      </p:sp>
      <p:grpSp>
        <p:nvGrpSpPr>
          <p:cNvPr id="6" name="object 6"/>
          <p:cNvGrpSpPr/>
          <p:nvPr/>
        </p:nvGrpSpPr>
        <p:grpSpPr>
          <a:xfrm>
            <a:off x="6515100" y="1563624"/>
            <a:ext cx="3086100" cy="6209030"/>
            <a:chOff x="6515100" y="1563624"/>
            <a:chExt cx="3086100" cy="6209030"/>
          </a:xfrm>
        </p:grpSpPr>
        <p:sp>
          <p:nvSpPr>
            <p:cNvPr id="7" name="object 7"/>
            <p:cNvSpPr/>
            <p:nvPr/>
          </p:nvSpPr>
          <p:spPr>
            <a:xfrm>
              <a:off x="6515100" y="1563624"/>
              <a:ext cx="3086100" cy="6209030"/>
            </a:xfrm>
            <a:custGeom>
              <a:avLst/>
              <a:gdLst/>
              <a:ahLst/>
              <a:cxnLst/>
              <a:rect l="l" t="t" r="r" b="b"/>
              <a:pathLst>
                <a:path w="3086100" h="6209030">
                  <a:moveTo>
                    <a:pt x="3086100" y="0"/>
                  </a:moveTo>
                  <a:lnTo>
                    <a:pt x="0" y="0"/>
                  </a:lnTo>
                  <a:lnTo>
                    <a:pt x="0" y="6208776"/>
                  </a:lnTo>
                  <a:lnTo>
                    <a:pt x="3086100" y="6208776"/>
                  </a:lnTo>
                  <a:lnTo>
                    <a:pt x="3086100" y="0"/>
                  </a:lnTo>
                  <a:close/>
                </a:path>
              </a:pathLst>
            </a:custGeom>
            <a:solidFill>
              <a:srgbClr val="333E47"/>
            </a:solidFill>
          </p:spPr>
          <p:txBody>
            <a:bodyPr wrap="square" lIns="0" tIns="0" rIns="0" bIns="0" rtlCol="0"/>
            <a:lstStyle/>
            <a:p>
              <a:endParaRPr>
                <a:latin typeface="GE Inspira" panose="020F0603030400020203" pitchFamily="34" charset="0"/>
              </a:endParaRPr>
            </a:p>
          </p:txBody>
        </p:sp>
        <p:pic>
          <p:nvPicPr>
            <p:cNvPr id="8" name="object 8"/>
            <p:cNvPicPr/>
            <p:nvPr/>
          </p:nvPicPr>
          <p:blipFill>
            <a:blip r:embed="rId2" cstate="print"/>
            <a:stretch>
              <a:fillRect/>
            </a:stretch>
          </p:blipFill>
          <p:spPr>
            <a:xfrm>
              <a:off x="6515100" y="6986015"/>
              <a:ext cx="3086100" cy="786384"/>
            </a:xfrm>
            <a:prstGeom prst="rect">
              <a:avLst/>
            </a:prstGeom>
          </p:spPr>
        </p:pic>
      </p:grpSp>
      <p:sp>
        <p:nvSpPr>
          <p:cNvPr id="9" name="object 9"/>
          <p:cNvSpPr txBox="1"/>
          <p:nvPr/>
        </p:nvSpPr>
        <p:spPr>
          <a:xfrm>
            <a:off x="6819899" y="1829052"/>
            <a:ext cx="2310357" cy="1102866"/>
          </a:xfrm>
          <a:prstGeom prst="rect">
            <a:avLst/>
          </a:prstGeom>
        </p:spPr>
        <p:txBody>
          <a:bodyPr vert="horz" wrap="square" lIns="0" tIns="12700" rIns="0" bIns="0" rtlCol="0">
            <a:spAutoFit/>
          </a:bodyPr>
          <a:lstStyle/>
          <a:p>
            <a:pPr marL="38100" marR="30480">
              <a:spcBef>
                <a:spcPts val="100"/>
              </a:spcBef>
            </a:pPr>
            <a:r>
              <a:rPr lang="pt-BR" sz="1000" dirty="0">
                <a:solidFill>
                  <a:srgbClr val="FFFFFF"/>
                </a:solidFill>
                <a:latin typeface="GE Inspira" panose="020F0603030400020203" pitchFamily="34" charset="0"/>
                <a:cs typeface="Trebuchet MS"/>
              </a:rPr>
              <a:t>O poder do processamento avançado de imagem da Helix™, juntamente com o </a:t>
            </a:r>
            <a:r>
              <a:rPr lang="pt-BR" sz="1000" dirty="0" err="1">
                <a:solidFill>
                  <a:srgbClr val="FFFFFF"/>
                </a:solidFill>
                <a:latin typeface="GE Inspira" panose="020F0603030400020203" pitchFamily="34" charset="0"/>
                <a:cs typeface="Trebuchet MS"/>
              </a:rPr>
              <a:t>FlashPad</a:t>
            </a:r>
            <a:r>
              <a:rPr lang="pt-BR" sz="1000" dirty="0">
                <a:solidFill>
                  <a:srgbClr val="FFFFFF"/>
                </a:solidFill>
                <a:latin typeface="GE Inspira" panose="020F0603030400020203" pitchFamily="34" charset="0"/>
                <a:cs typeface="Trebuchet MS"/>
              </a:rPr>
              <a:t> HD, melhora a </a:t>
            </a:r>
            <a:r>
              <a:rPr lang="pt-BR" sz="1000" dirty="0" err="1">
                <a:solidFill>
                  <a:srgbClr val="FFFFFF"/>
                </a:solidFill>
                <a:latin typeface="GE Inspira" panose="020F0603030400020203" pitchFamily="34" charset="0"/>
                <a:cs typeface="Trebuchet MS"/>
              </a:rPr>
              <a:t>detectabilidade</a:t>
            </a:r>
            <a:r>
              <a:rPr lang="pt-BR" sz="1000" dirty="0">
                <a:solidFill>
                  <a:srgbClr val="FFFFFF"/>
                </a:solidFill>
                <a:latin typeface="GE Inspira" panose="020F0603030400020203" pitchFamily="34" charset="0"/>
                <a:cs typeface="Trebuchet MS"/>
              </a:rPr>
              <a:t> de pequenos detalhes em até 40% graças à resolução </a:t>
            </a:r>
            <a:r>
              <a:rPr lang="pt-BR" sz="1000" dirty="0" err="1">
                <a:solidFill>
                  <a:srgbClr val="FFFFFF"/>
                </a:solidFill>
                <a:latin typeface="GE Inspira" panose="020F0603030400020203" pitchFamily="34" charset="0"/>
                <a:cs typeface="Trebuchet MS"/>
              </a:rPr>
              <a:t>ultra-alta</a:t>
            </a:r>
            <a:r>
              <a:rPr lang="pt-BR" sz="1000" dirty="0">
                <a:solidFill>
                  <a:srgbClr val="FFFFFF"/>
                </a:solidFill>
                <a:latin typeface="GE Inspira" panose="020F0603030400020203" pitchFamily="34" charset="0"/>
                <a:cs typeface="Trebuchet MS"/>
              </a:rPr>
              <a:t> e controle de ruído aprimorado.
</a:t>
            </a:r>
            <a:endParaRPr sz="1000" dirty="0">
              <a:latin typeface="GE Inspira" panose="020F0603030400020203" pitchFamily="34" charset="0"/>
              <a:cs typeface="Trebuchet MS"/>
            </a:endParaRPr>
          </a:p>
        </p:txBody>
      </p:sp>
      <p:grpSp>
        <p:nvGrpSpPr>
          <p:cNvPr id="10" name="object 10"/>
          <p:cNvGrpSpPr/>
          <p:nvPr/>
        </p:nvGrpSpPr>
        <p:grpSpPr>
          <a:xfrm>
            <a:off x="6858000" y="2894076"/>
            <a:ext cx="2407285" cy="3438525"/>
            <a:chOff x="6858000" y="2894076"/>
            <a:chExt cx="2407285" cy="3438525"/>
          </a:xfrm>
        </p:grpSpPr>
        <p:pic>
          <p:nvPicPr>
            <p:cNvPr id="11" name="object 11"/>
            <p:cNvPicPr/>
            <p:nvPr/>
          </p:nvPicPr>
          <p:blipFill>
            <a:blip r:embed="rId3" cstate="print"/>
            <a:stretch>
              <a:fillRect/>
            </a:stretch>
          </p:blipFill>
          <p:spPr>
            <a:xfrm>
              <a:off x="6862483" y="2898305"/>
              <a:ext cx="1161376" cy="1211922"/>
            </a:xfrm>
            <a:prstGeom prst="rect">
              <a:avLst/>
            </a:prstGeom>
          </p:spPr>
        </p:pic>
        <p:sp>
          <p:nvSpPr>
            <p:cNvPr id="12" name="object 12"/>
            <p:cNvSpPr/>
            <p:nvPr/>
          </p:nvSpPr>
          <p:spPr>
            <a:xfrm>
              <a:off x="6860628" y="2896457"/>
              <a:ext cx="1163320" cy="1214120"/>
            </a:xfrm>
            <a:custGeom>
              <a:avLst/>
              <a:gdLst/>
              <a:ahLst/>
              <a:cxnLst/>
              <a:rect l="l" t="t" r="r" b="b"/>
              <a:pathLst>
                <a:path w="1163320" h="1214120">
                  <a:moveTo>
                    <a:pt x="0" y="0"/>
                  </a:moveTo>
                  <a:lnTo>
                    <a:pt x="1163231" y="0"/>
                  </a:lnTo>
                </a:path>
                <a:path w="1163320" h="1214120">
                  <a:moveTo>
                    <a:pt x="0" y="1213770"/>
                  </a:moveTo>
                  <a:lnTo>
                    <a:pt x="0" y="0"/>
                  </a:lnTo>
                </a:path>
              </a:pathLst>
            </a:custGeom>
            <a:ln w="3695">
              <a:solidFill>
                <a:srgbClr val="0C3051"/>
              </a:solidFill>
            </a:ln>
          </p:spPr>
          <p:txBody>
            <a:bodyPr wrap="square" lIns="0" tIns="0" rIns="0" bIns="0" rtlCol="0"/>
            <a:lstStyle/>
            <a:p>
              <a:endParaRPr>
                <a:latin typeface="GE Inspira" panose="020F0603030400020203" pitchFamily="34" charset="0"/>
              </a:endParaRPr>
            </a:p>
          </p:txBody>
        </p:sp>
        <p:pic>
          <p:nvPicPr>
            <p:cNvPr id="13" name="object 13"/>
            <p:cNvPicPr/>
            <p:nvPr/>
          </p:nvPicPr>
          <p:blipFill>
            <a:blip r:embed="rId4" cstate="print"/>
            <a:stretch>
              <a:fillRect/>
            </a:stretch>
          </p:blipFill>
          <p:spPr>
            <a:xfrm>
              <a:off x="8144651" y="2894076"/>
              <a:ext cx="1120227" cy="1216152"/>
            </a:xfrm>
            <a:prstGeom prst="rect">
              <a:avLst/>
            </a:prstGeom>
          </p:spPr>
        </p:pic>
        <p:sp>
          <p:nvSpPr>
            <p:cNvPr id="14" name="object 14"/>
            <p:cNvSpPr/>
            <p:nvPr/>
          </p:nvSpPr>
          <p:spPr>
            <a:xfrm>
              <a:off x="8142803" y="2894076"/>
              <a:ext cx="0" cy="1216660"/>
            </a:xfrm>
            <a:custGeom>
              <a:avLst/>
              <a:gdLst/>
              <a:ahLst/>
              <a:cxnLst/>
              <a:rect l="l" t="t" r="r" b="b"/>
              <a:pathLst>
                <a:path h="1216660">
                  <a:moveTo>
                    <a:pt x="0" y="1216152"/>
                  </a:moveTo>
                  <a:lnTo>
                    <a:pt x="0" y="0"/>
                  </a:lnTo>
                </a:path>
              </a:pathLst>
            </a:custGeom>
            <a:ln w="3695">
              <a:solidFill>
                <a:srgbClr val="0C3051"/>
              </a:solidFill>
            </a:ln>
          </p:spPr>
          <p:txBody>
            <a:bodyPr wrap="square" lIns="0" tIns="0" rIns="0" bIns="0" rtlCol="0"/>
            <a:lstStyle/>
            <a:p>
              <a:endParaRPr>
                <a:latin typeface="GE Inspira" panose="020F0603030400020203" pitchFamily="34" charset="0"/>
              </a:endParaRPr>
            </a:p>
          </p:txBody>
        </p:sp>
        <p:sp>
          <p:nvSpPr>
            <p:cNvPr id="15" name="object 15"/>
            <p:cNvSpPr/>
            <p:nvPr/>
          </p:nvSpPr>
          <p:spPr>
            <a:xfrm>
              <a:off x="6858000" y="4725771"/>
              <a:ext cx="2404110" cy="1606550"/>
            </a:xfrm>
            <a:custGeom>
              <a:avLst/>
              <a:gdLst/>
              <a:ahLst/>
              <a:cxnLst/>
              <a:rect l="l" t="t" r="r" b="b"/>
              <a:pathLst>
                <a:path w="2404109" h="1606550">
                  <a:moveTo>
                    <a:pt x="2403779" y="0"/>
                  </a:moveTo>
                  <a:lnTo>
                    <a:pt x="0" y="0"/>
                  </a:lnTo>
                  <a:lnTo>
                    <a:pt x="0" y="1606448"/>
                  </a:lnTo>
                  <a:lnTo>
                    <a:pt x="2403779" y="1606448"/>
                  </a:lnTo>
                  <a:lnTo>
                    <a:pt x="2403779" y="0"/>
                  </a:lnTo>
                  <a:close/>
                </a:path>
              </a:pathLst>
            </a:custGeom>
            <a:solidFill>
              <a:srgbClr val="FFFFFF"/>
            </a:solidFill>
          </p:spPr>
          <p:txBody>
            <a:bodyPr wrap="square" lIns="0" tIns="0" rIns="0" bIns="0" rtlCol="0"/>
            <a:lstStyle/>
            <a:p>
              <a:endParaRPr>
                <a:latin typeface="GE Inspira" panose="020F0603030400020203" pitchFamily="34" charset="0"/>
              </a:endParaRPr>
            </a:p>
          </p:txBody>
        </p:sp>
        <p:pic>
          <p:nvPicPr>
            <p:cNvPr id="16" name="object 16"/>
            <p:cNvPicPr/>
            <p:nvPr/>
          </p:nvPicPr>
          <p:blipFill>
            <a:blip r:embed="rId5" cstate="print"/>
            <a:stretch>
              <a:fillRect/>
            </a:stretch>
          </p:blipFill>
          <p:spPr>
            <a:xfrm>
              <a:off x="6965612" y="4758436"/>
              <a:ext cx="2164645" cy="1540763"/>
            </a:xfrm>
            <a:prstGeom prst="rect">
              <a:avLst/>
            </a:prstGeom>
          </p:spPr>
        </p:pic>
      </p:grpSp>
      <p:sp>
        <p:nvSpPr>
          <p:cNvPr id="17" name="object 17"/>
          <p:cNvSpPr txBox="1"/>
          <p:nvPr/>
        </p:nvSpPr>
        <p:spPr>
          <a:xfrm>
            <a:off x="6845284" y="4177663"/>
            <a:ext cx="1049020" cy="456535"/>
          </a:xfrm>
          <a:prstGeom prst="rect">
            <a:avLst/>
          </a:prstGeom>
        </p:spPr>
        <p:txBody>
          <a:bodyPr vert="horz" wrap="square" lIns="0" tIns="12700" rIns="0" bIns="0" rtlCol="0">
            <a:spAutoFit/>
          </a:bodyPr>
          <a:lstStyle/>
          <a:p>
            <a:pPr marL="12700" marR="5080">
              <a:lnSpc>
                <a:spcPct val="100000"/>
              </a:lnSpc>
              <a:spcBef>
                <a:spcPts val="100"/>
              </a:spcBef>
            </a:pPr>
            <a:r>
              <a:rPr lang="pt-BR" sz="700" dirty="0">
                <a:solidFill>
                  <a:srgbClr val="FFFFFF"/>
                </a:solidFill>
                <a:latin typeface="GE Inspira" panose="020F0603030400020203" pitchFamily="34" charset="0"/>
                <a:cs typeface="Trebuchet MS"/>
              </a:rPr>
              <a:t>Com processamento avançado de imagem da Helix
</a:t>
            </a:r>
            <a:endParaRPr sz="700" dirty="0">
              <a:latin typeface="GE Inspira" panose="020F0603030400020203" pitchFamily="34" charset="0"/>
              <a:cs typeface="Trebuchet MS"/>
            </a:endParaRPr>
          </a:p>
        </p:txBody>
      </p:sp>
      <p:sp>
        <p:nvSpPr>
          <p:cNvPr id="18" name="object 18"/>
          <p:cNvSpPr txBox="1"/>
          <p:nvPr/>
        </p:nvSpPr>
        <p:spPr>
          <a:xfrm>
            <a:off x="8148290" y="4177662"/>
            <a:ext cx="1113819" cy="241092"/>
          </a:xfrm>
          <a:prstGeom prst="rect">
            <a:avLst/>
          </a:prstGeom>
        </p:spPr>
        <p:txBody>
          <a:bodyPr vert="horz" wrap="square" lIns="0" tIns="12700" rIns="0" bIns="0" rtlCol="0">
            <a:spAutoFit/>
          </a:bodyPr>
          <a:lstStyle/>
          <a:p>
            <a:pPr marL="12700">
              <a:lnSpc>
                <a:spcPct val="100000"/>
              </a:lnSpc>
              <a:spcBef>
                <a:spcPts val="100"/>
              </a:spcBef>
            </a:pPr>
            <a:r>
              <a:rPr lang="pl-PL" sz="700">
                <a:solidFill>
                  <a:srgbClr val="FFFFFF"/>
                </a:solidFill>
                <a:latin typeface="GE Inspira" panose="020F0603030400020203" pitchFamily="34" charset="0"/>
                <a:cs typeface="Trebuchet MS"/>
              </a:rPr>
              <a:t>Sem
</a:t>
            </a:r>
            <a:endParaRPr sz="700" dirty="0">
              <a:latin typeface="GE Inspira" panose="020F0603030400020203" pitchFamily="34" charset="0"/>
              <a:cs typeface="Trebuchet MS"/>
            </a:endParaRPr>
          </a:p>
        </p:txBody>
      </p:sp>
      <p:sp>
        <p:nvSpPr>
          <p:cNvPr id="19" name="object 19"/>
          <p:cNvSpPr txBox="1"/>
          <p:nvPr/>
        </p:nvSpPr>
        <p:spPr>
          <a:xfrm>
            <a:off x="6845284" y="6413409"/>
            <a:ext cx="2485390" cy="241092"/>
          </a:xfrm>
          <a:prstGeom prst="rect">
            <a:avLst/>
          </a:prstGeom>
        </p:spPr>
        <p:txBody>
          <a:bodyPr vert="horz" wrap="square" lIns="0" tIns="12700" rIns="0" bIns="0" rtlCol="0">
            <a:spAutoFit/>
          </a:bodyPr>
          <a:lstStyle/>
          <a:p>
            <a:pPr marL="12700">
              <a:lnSpc>
                <a:spcPct val="100000"/>
              </a:lnSpc>
              <a:spcBef>
                <a:spcPts val="100"/>
              </a:spcBef>
            </a:pPr>
            <a:r>
              <a:rPr lang="pt-BR" sz="700" dirty="0">
                <a:solidFill>
                  <a:srgbClr val="FFFFFF"/>
                </a:solidFill>
                <a:latin typeface="GE Inspira" panose="020F0603030400020203" pitchFamily="34" charset="0"/>
                <a:cs typeface="Trebuchet MS"/>
              </a:rPr>
              <a:t>Disponível em tamanhos de padrão de 10"x12", 14"x17" e 17"x17".
</a:t>
            </a:r>
            <a:endParaRPr sz="700" dirty="0">
              <a:latin typeface="GE Inspira" panose="020F0603030400020203" pitchFamily="34" charset="0"/>
              <a:cs typeface="Trebuchet MS"/>
            </a:endParaRPr>
          </a:p>
        </p:txBody>
      </p:sp>
      <p:grpSp>
        <p:nvGrpSpPr>
          <p:cNvPr id="20" name="object 20"/>
          <p:cNvGrpSpPr/>
          <p:nvPr/>
        </p:nvGrpSpPr>
        <p:grpSpPr>
          <a:xfrm>
            <a:off x="3675885" y="5336066"/>
            <a:ext cx="516890" cy="328295"/>
            <a:chOff x="3675885" y="5336066"/>
            <a:chExt cx="516890" cy="328295"/>
          </a:xfrm>
        </p:grpSpPr>
        <p:sp>
          <p:nvSpPr>
            <p:cNvPr id="21" name="object 21"/>
            <p:cNvSpPr/>
            <p:nvPr/>
          </p:nvSpPr>
          <p:spPr>
            <a:xfrm>
              <a:off x="3675885" y="5336066"/>
              <a:ext cx="516890" cy="328295"/>
            </a:xfrm>
            <a:custGeom>
              <a:avLst/>
              <a:gdLst/>
              <a:ahLst/>
              <a:cxnLst/>
              <a:rect l="l" t="t" r="r" b="b"/>
              <a:pathLst>
                <a:path w="516889" h="328295">
                  <a:moveTo>
                    <a:pt x="261442" y="0"/>
                  </a:moveTo>
                  <a:lnTo>
                    <a:pt x="255625" y="0"/>
                  </a:lnTo>
                  <a:lnTo>
                    <a:pt x="248627" y="292"/>
                  </a:lnTo>
                  <a:lnTo>
                    <a:pt x="246164" y="330"/>
                  </a:lnTo>
                  <a:lnTo>
                    <a:pt x="245795" y="393"/>
                  </a:lnTo>
                  <a:lnTo>
                    <a:pt x="245211" y="406"/>
                  </a:lnTo>
                  <a:lnTo>
                    <a:pt x="244157" y="533"/>
                  </a:lnTo>
                  <a:lnTo>
                    <a:pt x="178654" y="14400"/>
                  </a:lnTo>
                  <a:lnTo>
                    <a:pt x="121352" y="42377"/>
                  </a:lnTo>
                  <a:lnTo>
                    <a:pt x="73739" y="77282"/>
                  </a:lnTo>
                  <a:lnTo>
                    <a:pt x="37304" y="111935"/>
                  </a:lnTo>
                  <a:lnTo>
                    <a:pt x="3924" y="151765"/>
                  </a:lnTo>
                  <a:lnTo>
                    <a:pt x="0" y="164045"/>
                  </a:lnTo>
                  <a:lnTo>
                    <a:pt x="981" y="170424"/>
                  </a:lnTo>
                  <a:lnTo>
                    <a:pt x="37304" y="216172"/>
                  </a:lnTo>
                  <a:lnTo>
                    <a:pt x="73739" y="250832"/>
                  </a:lnTo>
                  <a:lnTo>
                    <a:pt x="121352" y="285739"/>
                  </a:lnTo>
                  <a:lnTo>
                    <a:pt x="178654" y="313709"/>
                  </a:lnTo>
                  <a:lnTo>
                    <a:pt x="244157" y="327558"/>
                  </a:lnTo>
                  <a:lnTo>
                    <a:pt x="255282" y="328028"/>
                  </a:lnTo>
                  <a:lnTo>
                    <a:pt x="261302" y="328028"/>
                  </a:lnTo>
                  <a:lnTo>
                    <a:pt x="268224" y="327774"/>
                  </a:lnTo>
                  <a:lnTo>
                    <a:pt x="270510" y="327748"/>
                  </a:lnTo>
                  <a:lnTo>
                    <a:pt x="270865" y="327698"/>
                  </a:lnTo>
                  <a:lnTo>
                    <a:pt x="271399" y="327685"/>
                  </a:lnTo>
                  <a:lnTo>
                    <a:pt x="272453" y="327558"/>
                  </a:lnTo>
                  <a:lnTo>
                    <a:pt x="337959" y="313709"/>
                  </a:lnTo>
                  <a:lnTo>
                    <a:pt x="356785" y="304520"/>
                  </a:lnTo>
                  <a:lnTo>
                    <a:pt x="256882" y="304520"/>
                  </a:lnTo>
                  <a:lnTo>
                    <a:pt x="217571" y="299021"/>
                  </a:lnTo>
                  <a:lnTo>
                    <a:pt x="182219" y="283262"/>
                  </a:lnTo>
                  <a:lnTo>
                    <a:pt x="152602" y="258352"/>
                  </a:lnTo>
                  <a:lnTo>
                    <a:pt x="130492" y="225399"/>
                  </a:lnTo>
                  <a:lnTo>
                    <a:pt x="116544" y="172407"/>
                  </a:lnTo>
                  <a:lnTo>
                    <a:pt x="117605" y="145091"/>
                  </a:lnTo>
                  <a:lnTo>
                    <a:pt x="135652" y="92891"/>
                  </a:lnTo>
                  <a:lnTo>
                    <a:pt x="171774" y="52199"/>
                  </a:lnTo>
                  <a:lnTo>
                    <a:pt x="210168" y="31538"/>
                  </a:lnTo>
                  <a:lnTo>
                    <a:pt x="256692" y="23571"/>
                  </a:lnTo>
                  <a:lnTo>
                    <a:pt x="356755" y="23571"/>
                  </a:lnTo>
                  <a:lnTo>
                    <a:pt x="337974" y="14400"/>
                  </a:lnTo>
                  <a:lnTo>
                    <a:pt x="272478" y="533"/>
                  </a:lnTo>
                  <a:lnTo>
                    <a:pt x="271399" y="406"/>
                  </a:lnTo>
                  <a:lnTo>
                    <a:pt x="267487" y="292"/>
                  </a:lnTo>
                  <a:lnTo>
                    <a:pt x="261442" y="0"/>
                  </a:lnTo>
                  <a:close/>
                </a:path>
                <a:path w="516889" h="328295">
                  <a:moveTo>
                    <a:pt x="356755" y="23571"/>
                  </a:moveTo>
                  <a:lnTo>
                    <a:pt x="256692" y="23571"/>
                  </a:lnTo>
                  <a:lnTo>
                    <a:pt x="295740" y="29171"/>
                  </a:lnTo>
                  <a:lnTo>
                    <a:pt x="331227" y="45096"/>
                  </a:lnTo>
                  <a:lnTo>
                    <a:pt x="361053" y="70028"/>
                  </a:lnTo>
                  <a:lnTo>
                    <a:pt x="383120" y="102654"/>
                  </a:lnTo>
                  <a:lnTo>
                    <a:pt x="392788" y="128678"/>
                  </a:lnTo>
                  <a:lnTo>
                    <a:pt x="397100" y="155679"/>
                  </a:lnTo>
                  <a:lnTo>
                    <a:pt x="396026" y="182999"/>
                  </a:lnTo>
                  <a:lnTo>
                    <a:pt x="377952" y="235186"/>
                  </a:lnTo>
                  <a:lnTo>
                    <a:pt x="341853" y="275866"/>
                  </a:lnTo>
                  <a:lnTo>
                    <a:pt x="303469" y="296526"/>
                  </a:lnTo>
                  <a:lnTo>
                    <a:pt x="256882" y="304520"/>
                  </a:lnTo>
                  <a:lnTo>
                    <a:pt x="356785" y="304520"/>
                  </a:lnTo>
                  <a:lnTo>
                    <a:pt x="395263" y="285739"/>
                  </a:lnTo>
                  <a:lnTo>
                    <a:pt x="442879" y="250832"/>
                  </a:lnTo>
                  <a:lnTo>
                    <a:pt x="479321" y="216172"/>
                  </a:lnTo>
                  <a:lnTo>
                    <a:pt x="512749" y="176326"/>
                  </a:lnTo>
                  <a:lnTo>
                    <a:pt x="516636" y="164045"/>
                  </a:lnTo>
                  <a:lnTo>
                    <a:pt x="515664" y="157667"/>
                  </a:lnTo>
                  <a:lnTo>
                    <a:pt x="479322" y="111935"/>
                  </a:lnTo>
                  <a:lnTo>
                    <a:pt x="442882" y="77282"/>
                  </a:lnTo>
                  <a:lnTo>
                    <a:pt x="395271" y="42377"/>
                  </a:lnTo>
                  <a:lnTo>
                    <a:pt x="356755" y="23571"/>
                  </a:lnTo>
                  <a:close/>
                </a:path>
              </a:pathLst>
            </a:custGeom>
            <a:solidFill>
              <a:srgbClr val="005EB8"/>
            </a:solidFill>
          </p:spPr>
          <p:txBody>
            <a:bodyPr wrap="square" lIns="0" tIns="0" rIns="0" bIns="0" rtlCol="0"/>
            <a:lstStyle/>
            <a:p>
              <a:endParaRPr>
                <a:latin typeface="GE Inspira" panose="020F0603030400020203" pitchFamily="34" charset="0"/>
              </a:endParaRPr>
            </a:p>
          </p:txBody>
        </p:sp>
        <p:pic>
          <p:nvPicPr>
            <p:cNvPr id="22" name="object 22"/>
            <p:cNvPicPr/>
            <p:nvPr/>
          </p:nvPicPr>
          <p:blipFill>
            <a:blip r:embed="rId6" cstate="print"/>
            <a:stretch>
              <a:fillRect/>
            </a:stretch>
          </p:blipFill>
          <p:spPr>
            <a:xfrm>
              <a:off x="3835205" y="5402385"/>
              <a:ext cx="194987" cy="195851"/>
            </a:xfrm>
            <a:prstGeom prst="rect">
              <a:avLst/>
            </a:prstGeom>
          </p:spPr>
        </p:pic>
      </p:grpSp>
      <p:grpSp>
        <p:nvGrpSpPr>
          <p:cNvPr id="23" name="object 23"/>
          <p:cNvGrpSpPr/>
          <p:nvPr/>
        </p:nvGrpSpPr>
        <p:grpSpPr>
          <a:xfrm>
            <a:off x="941835" y="5253228"/>
            <a:ext cx="474345" cy="491490"/>
            <a:chOff x="941835" y="5253228"/>
            <a:chExt cx="474345" cy="491490"/>
          </a:xfrm>
        </p:grpSpPr>
        <p:pic>
          <p:nvPicPr>
            <p:cNvPr id="24" name="object 24"/>
            <p:cNvPicPr/>
            <p:nvPr/>
          </p:nvPicPr>
          <p:blipFill>
            <a:blip r:embed="rId7" cstate="print"/>
            <a:stretch>
              <a:fillRect/>
            </a:stretch>
          </p:blipFill>
          <p:spPr>
            <a:xfrm>
              <a:off x="1020950" y="5330387"/>
              <a:ext cx="227050" cy="227012"/>
            </a:xfrm>
            <a:prstGeom prst="rect">
              <a:avLst/>
            </a:prstGeom>
          </p:spPr>
        </p:pic>
        <p:sp>
          <p:nvSpPr>
            <p:cNvPr id="25" name="object 25"/>
            <p:cNvSpPr/>
            <p:nvPr/>
          </p:nvSpPr>
          <p:spPr>
            <a:xfrm>
              <a:off x="941835" y="5253228"/>
              <a:ext cx="474345" cy="491490"/>
            </a:xfrm>
            <a:custGeom>
              <a:avLst/>
              <a:gdLst/>
              <a:ahLst/>
              <a:cxnLst/>
              <a:rect l="l" t="t" r="r" b="b"/>
              <a:pathLst>
                <a:path w="474344" h="491489">
                  <a:moveTo>
                    <a:pt x="408851" y="363359"/>
                  </a:moveTo>
                  <a:lnTo>
                    <a:pt x="284111" y="363359"/>
                  </a:lnTo>
                  <a:lnTo>
                    <a:pt x="289941" y="366102"/>
                  </a:lnTo>
                  <a:lnTo>
                    <a:pt x="294030" y="370522"/>
                  </a:lnTo>
                  <a:lnTo>
                    <a:pt x="403860" y="482206"/>
                  </a:lnTo>
                  <a:lnTo>
                    <a:pt x="404050" y="482473"/>
                  </a:lnTo>
                  <a:lnTo>
                    <a:pt x="404215" y="482790"/>
                  </a:lnTo>
                  <a:lnTo>
                    <a:pt x="404482" y="483082"/>
                  </a:lnTo>
                  <a:lnTo>
                    <a:pt x="416315" y="490043"/>
                  </a:lnTo>
                  <a:lnTo>
                    <a:pt x="430599" y="491115"/>
                  </a:lnTo>
                  <a:lnTo>
                    <a:pt x="445569" y="486500"/>
                  </a:lnTo>
                  <a:lnTo>
                    <a:pt x="459460" y="476402"/>
                  </a:lnTo>
                  <a:lnTo>
                    <a:pt x="469546" y="462522"/>
                  </a:lnTo>
                  <a:lnTo>
                    <a:pt x="474143" y="447551"/>
                  </a:lnTo>
                  <a:lnTo>
                    <a:pt x="473046" y="433261"/>
                  </a:lnTo>
                  <a:lnTo>
                    <a:pt x="466051" y="421424"/>
                  </a:lnTo>
                  <a:lnTo>
                    <a:pt x="465848" y="421233"/>
                  </a:lnTo>
                  <a:lnTo>
                    <a:pt x="465607" y="421093"/>
                  </a:lnTo>
                  <a:lnTo>
                    <a:pt x="465391" y="420903"/>
                  </a:lnTo>
                  <a:lnTo>
                    <a:pt x="408851" y="363359"/>
                  </a:lnTo>
                  <a:close/>
                </a:path>
                <a:path w="474344" h="491489">
                  <a:moveTo>
                    <a:pt x="190969" y="0"/>
                  </a:moveTo>
                  <a:lnTo>
                    <a:pt x="147225" y="5051"/>
                  </a:lnTo>
                  <a:lnTo>
                    <a:pt x="107045" y="19435"/>
                  </a:lnTo>
                  <a:lnTo>
                    <a:pt x="71585" y="41997"/>
                  </a:lnTo>
                  <a:lnTo>
                    <a:pt x="41996" y="71583"/>
                  </a:lnTo>
                  <a:lnTo>
                    <a:pt x="19434" y="107037"/>
                  </a:lnTo>
                  <a:lnTo>
                    <a:pt x="5050" y="147205"/>
                  </a:lnTo>
                  <a:lnTo>
                    <a:pt x="0" y="190931"/>
                  </a:lnTo>
                  <a:lnTo>
                    <a:pt x="5050" y="234659"/>
                  </a:lnTo>
                  <a:lnTo>
                    <a:pt x="19434" y="274828"/>
                  </a:lnTo>
                  <a:lnTo>
                    <a:pt x="41996" y="310285"/>
                  </a:lnTo>
                  <a:lnTo>
                    <a:pt x="71585" y="339873"/>
                  </a:lnTo>
                  <a:lnTo>
                    <a:pt x="107045" y="362438"/>
                  </a:lnTo>
                  <a:lnTo>
                    <a:pt x="147225" y="376824"/>
                  </a:lnTo>
                  <a:lnTo>
                    <a:pt x="190969" y="381876"/>
                  </a:lnTo>
                  <a:lnTo>
                    <a:pt x="211196" y="380808"/>
                  </a:lnTo>
                  <a:lnTo>
                    <a:pt x="230827" y="377680"/>
                  </a:lnTo>
                  <a:lnTo>
                    <a:pt x="249750" y="372601"/>
                  </a:lnTo>
                  <a:lnTo>
                    <a:pt x="267855" y="365683"/>
                  </a:lnTo>
                  <a:lnTo>
                    <a:pt x="270802" y="364248"/>
                  </a:lnTo>
                  <a:lnTo>
                    <a:pt x="274116" y="363359"/>
                  </a:lnTo>
                  <a:lnTo>
                    <a:pt x="408851" y="363359"/>
                  </a:lnTo>
                  <a:lnTo>
                    <a:pt x="384381" y="338455"/>
                  </a:lnTo>
                  <a:lnTo>
                    <a:pt x="190969" y="338455"/>
                  </a:lnTo>
                  <a:lnTo>
                    <a:pt x="144366" y="330925"/>
                  </a:lnTo>
                  <a:lnTo>
                    <a:pt x="103861" y="309964"/>
                  </a:lnTo>
                  <a:lnTo>
                    <a:pt x="71900" y="278016"/>
                  </a:lnTo>
                  <a:lnTo>
                    <a:pt x="50929" y="237524"/>
                  </a:lnTo>
                  <a:lnTo>
                    <a:pt x="43395" y="190931"/>
                  </a:lnTo>
                  <a:lnTo>
                    <a:pt x="50929" y="144361"/>
                  </a:lnTo>
                  <a:lnTo>
                    <a:pt x="71900" y="103877"/>
                  </a:lnTo>
                  <a:lnTo>
                    <a:pt x="103861" y="71929"/>
                  </a:lnTo>
                  <a:lnTo>
                    <a:pt x="144366" y="50966"/>
                  </a:lnTo>
                  <a:lnTo>
                    <a:pt x="190969" y="43434"/>
                  </a:lnTo>
                  <a:lnTo>
                    <a:pt x="311744" y="43434"/>
                  </a:lnTo>
                  <a:lnTo>
                    <a:pt x="310307" y="41997"/>
                  </a:lnTo>
                  <a:lnTo>
                    <a:pt x="274853" y="19435"/>
                  </a:lnTo>
                  <a:lnTo>
                    <a:pt x="234688" y="5051"/>
                  </a:lnTo>
                  <a:lnTo>
                    <a:pt x="190969" y="0"/>
                  </a:lnTo>
                  <a:close/>
                </a:path>
                <a:path w="474344" h="491489">
                  <a:moveTo>
                    <a:pt x="311744" y="43434"/>
                  </a:moveTo>
                  <a:lnTo>
                    <a:pt x="190969" y="43434"/>
                  </a:lnTo>
                  <a:lnTo>
                    <a:pt x="237540" y="50966"/>
                  </a:lnTo>
                  <a:lnTo>
                    <a:pt x="278024" y="71929"/>
                  </a:lnTo>
                  <a:lnTo>
                    <a:pt x="309971" y="103877"/>
                  </a:lnTo>
                  <a:lnTo>
                    <a:pt x="330935" y="144361"/>
                  </a:lnTo>
                  <a:lnTo>
                    <a:pt x="338467" y="190931"/>
                  </a:lnTo>
                  <a:lnTo>
                    <a:pt x="330935" y="237524"/>
                  </a:lnTo>
                  <a:lnTo>
                    <a:pt x="309971" y="278016"/>
                  </a:lnTo>
                  <a:lnTo>
                    <a:pt x="278024" y="309964"/>
                  </a:lnTo>
                  <a:lnTo>
                    <a:pt x="237540" y="330925"/>
                  </a:lnTo>
                  <a:lnTo>
                    <a:pt x="190969" y="338455"/>
                  </a:lnTo>
                  <a:lnTo>
                    <a:pt x="384381" y="338455"/>
                  </a:lnTo>
                  <a:lnTo>
                    <a:pt x="360222" y="313867"/>
                  </a:lnTo>
                  <a:lnTo>
                    <a:pt x="355904" y="309778"/>
                  </a:lnTo>
                  <a:lnTo>
                    <a:pt x="353225" y="304050"/>
                  </a:lnTo>
                  <a:lnTo>
                    <a:pt x="353225" y="294157"/>
                  </a:lnTo>
                  <a:lnTo>
                    <a:pt x="354114" y="290817"/>
                  </a:lnTo>
                  <a:lnTo>
                    <a:pt x="355536" y="287870"/>
                  </a:lnTo>
                  <a:lnTo>
                    <a:pt x="355752" y="287197"/>
                  </a:lnTo>
                  <a:lnTo>
                    <a:pt x="366921" y="264962"/>
                  </a:lnTo>
                  <a:lnTo>
                    <a:pt x="375088" y="241493"/>
                  </a:lnTo>
                  <a:lnTo>
                    <a:pt x="380159" y="216743"/>
                  </a:lnTo>
                  <a:lnTo>
                    <a:pt x="381901" y="190931"/>
                  </a:lnTo>
                  <a:lnTo>
                    <a:pt x="376849" y="147205"/>
                  </a:lnTo>
                  <a:lnTo>
                    <a:pt x="362461" y="107037"/>
                  </a:lnTo>
                  <a:lnTo>
                    <a:pt x="339895" y="71583"/>
                  </a:lnTo>
                  <a:lnTo>
                    <a:pt x="311744" y="43434"/>
                  </a:lnTo>
                  <a:close/>
                </a:path>
              </a:pathLst>
            </a:custGeom>
            <a:solidFill>
              <a:srgbClr val="005EB8"/>
            </a:solidFill>
          </p:spPr>
          <p:txBody>
            <a:bodyPr wrap="square" lIns="0" tIns="0" rIns="0" bIns="0" rtlCol="0"/>
            <a:lstStyle/>
            <a:p>
              <a:endParaRPr>
                <a:latin typeface="GE Inspira" panose="020F0603030400020203" pitchFamily="34" charset="0"/>
              </a:endParaRPr>
            </a:p>
          </p:txBody>
        </p:sp>
      </p:grpSp>
      <p:grpSp>
        <p:nvGrpSpPr>
          <p:cNvPr id="26" name="object 26"/>
          <p:cNvGrpSpPr/>
          <p:nvPr/>
        </p:nvGrpSpPr>
        <p:grpSpPr>
          <a:xfrm>
            <a:off x="5106917" y="5293549"/>
            <a:ext cx="469900" cy="414020"/>
            <a:chOff x="5106917" y="5293549"/>
            <a:chExt cx="469900" cy="414020"/>
          </a:xfrm>
        </p:grpSpPr>
        <p:sp>
          <p:nvSpPr>
            <p:cNvPr id="27" name="object 27"/>
            <p:cNvSpPr/>
            <p:nvPr/>
          </p:nvSpPr>
          <p:spPr>
            <a:xfrm>
              <a:off x="5106917" y="5293549"/>
              <a:ext cx="469900" cy="414020"/>
            </a:xfrm>
            <a:custGeom>
              <a:avLst/>
              <a:gdLst/>
              <a:ahLst/>
              <a:cxnLst/>
              <a:rect l="l" t="t" r="r" b="b"/>
              <a:pathLst>
                <a:path w="469900" h="414020">
                  <a:moveTo>
                    <a:pt x="345389" y="375920"/>
                  </a:moveTo>
                  <a:lnTo>
                    <a:pt x="127165" y="375920"/>
                  </a:lnTo>
                  <a:lnTo>
                    <a:pt x="137504" y="383540"/>
                  </a:lnTo>
                  <a:lnTo>
                    <a:pt x="148509" y="391160"/>
                  </a:lnTo>
                  <a:lnTo>
                    <a:pt x="160163" y="396240"/>
                  </a:lnTo>
                  <a:lnTo>
                    <a:pt x="172453" y="402590"/>
                  </a:lnTo>
                  <a:lnTo>
                    <a:pt x="188127" y="407670"/>
                  </a:lnTo>
                  <a:lnTo>
                    <a:pt x="204108" y="411480"/>
                  </a:lnTo>
                  <a:lnTo>
                    <a:pt x="220355" y="414020"/>
                  </a:lnTo>
                  <a:lnTo>
                    <a:pt x="236829" y="414020"/>
                  </a:lnTo>
                  <a:lnTo>
                    <a:pt x="266706" y="411480"/>
                  </a:lnTo>
                  <a:lnTo>
                    <a:pt x="295047" y="405130"/>
                  </a:lnTo>
                  <a:lnTo>
                    <a:pt x="321420" y="392430"/>
                  </a:lnTo>
                  <a:lnTo>
                    <a:pt x="345389" y="375920"/>
                  </a:lnTo>
                  <a:close/>
                </a:path>
                <a:path w="469900" h="414020">
                  <a:moveTo>
                    <a:pt x="448284" y="58420"/>
                  </a:moveTo>
                  <a:lnTo>
                    <a:pt x="21297" y="58420"/>
                  </a:lnTo>
                  <a:lnTo>
                    <a:pt x="14452" y="62230"/>
                  </a:lnTo>
                  <a:lnTo>
                    <a:pt x="8699" y="67310"/>
                  </a:lnTo>
                  <a:lnTo>
                    <a:pt x="2921" y="73660"/>
                  </a:lnTo>
                  <a:lnTo>
                    <a:pt x="0" y="81280"/>
                  </a:lnTo>
                  <a:lnTo>
                    <a:pt x="0" y="370840"/>
                  </a:lnTo>
                  <a:lnTo>
                    <a:pt x="2921" y="377190"/>
                  </a:lnTo>
                  <a:lnTo>
                    <a:pt x="8699" y="383540"/>
                  </a:lnTo>
                  <a:lnTo>
                    <a:pt x="13639" y="388620"/>
                  </a:lnTo>
                  <a:lnTo>
                    <a:pt x="19507" y="391160"/>
                  </a:lnTo>
                  <a:lnTo>
                    <a:pt x="26149" y="391160"/>
                  </a:lnTo>
                  <a:lnTo>
                    <a:pt x="47319" y="387350"/>
                  </a:lnTo>
                  <a:lnTo>
                    <a:pt x="71294" y="382270"/>
                  </a:lnTo>
                  <a:lnTo>
                    <a:pt x="97951" y="378460"/>
                  </a:lnTo>
                  <a:lnTo>
                    <a:pt x="127165" y="375920"/>
                  </a:lnTo>
                  <a:lnTo>
                    <a:pt x="467047" y="375920"/>
                  </a:lnTo>
                  <a:lnTo>
                    <a:pt x="469303" y="370840"/>
                  </a:lnTo>
                  <a:lnTo>
                    <a:pt x="469303" y="367030"/>
                  </a:lnTo>
                  <a:lnTo>
                    <a:pt x="229019" y="367030"/>
                  </a:lnTo>
                  <a:lnTo>
                    <a:pt x="223139" y="365760"/>
                  </a:lnTo>
                  <a:lnTo>
                    <a:pt x="217360" y="365760"/>
                  </a:lnTo>
                  <a:lnTo>
                    <a:pt x="214731" y="364490"/>
                  </a:lnTo>
                  <a:lnTo>
                    <a:pt x="208800" y="364490"/>
                  </a:lnTo>
                  <a:lnTo>
                    <a:pt x="204190" y="363220"/>
                  </a:lnTo>
                  <a:lnTo>
                    <a:pt x="198488" y="361950"/>
                  </a:lnTo>
                  <a:lnTo>
                    <a:pt x="197218" y="360680"/>
                  </a:lnTo>
                  <a:lnTo>
                    <a:pt x="195973" y="360680"/>
                  </a:lnTo>
                  <a:lnTo>
                    <a:pt x="190842" y="359410"/>
                  </a:lnTo>
                  <a:lnTo>
                    <a:pt x="185864" y="356870"/>
                  </a:lnTo>
                  <a:lnTo>
                    <a:pt x="179197" y="354330"/>
                  </a:lnTo>
                  <a:lnTo>
                    <a:pt x="177457" y="353060"/>
                  </a:lnTo>
                  <a:lnTo>
                    <a:pt x="175691" y="353060"/>
                  </a:lnTo>
                  <a:lnTo>
                    <a:pt x="172567" y="351790"/>
                  </a:lnTo>
                  <a:lnTo>
                    <a:pt x="169532" y="349250"/>
                  </a:lnTo>
                  <a:lnTo>
                    <a:pt x="166573" y="347980"/>
                  </a:lnTo>
                  <a:lnTo>
                    <a:pt x="162572" y="345440"/>
                  </a:lnTo>
                  <a:lnTo>
                    <a:pt x="141909" y="328930"/>
                  </a:lnTo>
                  <a:lnTo>
                    <a:pt x="139052" y="326390"/>
                  </a:lnTo>
                  <a:lnTo>
                    <a:pt x="113118" y="290830"/>
                  </a:lnTo>
                  <a:lnTo>
                    <a:pt x="112966" y="289560"/>
                  </a:lnTo>
                  <a:lnTo>
                    <a:pt x="112585" y="289560"/>
                  </a:lnTo>
                  <a:lnTo>
                    <a:pt x="112433" y="288290"/>
                  </a:lnTo>
                  <a:lnTo>
                    <a:pt x="110845" y="285750"/>
                  </a:lnTo>
                  <a:lnTo>
                    <a:pt x="109397" y="281940"/>
                  </a:lnTo>
                  <a:lnTo>
                    <a:pt x="107416" y="276860"/>
                  </a:lnTo>
                  <a:lnTo>
                    <a:pt x="107111" y="275590"/>
                  </a:lnTo>
                  <a:lnTo>
                    <a:pt x="106032" y="273050"/>
                  </a:lnTo>
                  <a:lnTo>
                    <a:pt x="105016" y="270510"/>
                  </a:lnTo>
                  <a:lnTo>
                    <a:pt x="103759" y="265430"/>
                  </a:lnTo>
                  <a:lnTo>
                    <a:pt x="102438" y="260350"/>
                  </a:lnTo>
                  <a:lnTo>
                    <a:pt x="101854" y="256540"/>
                  </a:lnTo>
                  <a:lnTo>
                    <a:pt x="101396" y="254000"/>
                  </a:lnTo>
                  <a:lnTo>
                    <a:pt x="101015" y="252730"/>
                  </a:lnTo>
                  <a:lnTo>
                    <a:pt x="100418" y="248920"/>
                  </a:lnTo>
                  <a:lnTo>
                    <a:pt x="99885" y="243840"/>
                  </a:lnTo>
                  <a:lnTo>
                    <a:pt x="99733" y="241300"/>
                  </a:lnTo>
                  <a:lnTo>
                    <a:pt x="99491" y="238760"/>
                  </a:lnTo>
                  <a:lnTo>
                    <a:pt x="99314" y="233680"/>
                  </a:lnTo>
                  <a:lnTo>
                    <a:pt x="99161" y="232410"/>
                  </a:lnTo>
                  <a:lnTo>
                    <a:pt x="99275" y="228600"/>
                  </a:lnTo>
                  <a:lnTo>
                    <a:pt x="99314" y="226060"/>
                  </a:lnTo>
                  <a:lnTo>
                    <a:pt x="99606" y="220980"/>
                  </a:lnTo>
                  <a:lnTo>
                    <a:pt x="99809" y="218440"/>
                  </a:lnTo>
                  <a:lnTo>
                    <a:pt x="99961" y="215900"/>
                  </a:lnTo>
                  <a:lnTo>
                    <a:pt x="100457" y="212090"/>
                  </a:lnTo>
                  <a:lnTo>
                    <a:pt x="100749" y="210820"/>
                  </a:lnTo>
                  <a:lnTo>
                    <a:pt x="101511" y="205740"/>
                  </a:lnTo>
                  <a:lnTo>
                    <a:pt x="102044" y="203200"/>
                  </a:lnTo>
                  <a:lnTo>
                    <a:pt x="103200" y="198120"/>
                  </a:lnTo>
                  <a:lnTo>
                    <a:pt x="103428" y="196850"/>
                  </a:lnTo>
                  <a:lnTo>
                    <a:pt x="104330" y="194310"/>
                  </a:lnTo>
                  <a:lnTo>
                    <a:pt x="105321" y="190500"/>
                  </a:lnTo>
                  <a:lnTo>
                    <a:pt x="106565" y="186690"/>
                  </a:lnTo>
                  <a:lnTo>
                    <a:pt x="106832" y="185420"/>
                  </a:lnTo>
                  <a:lnTo>
                    <a:pt x="107073" y="185420"/>
                  </a:lnTo>
                  <a:lnTo>
                    <a:pt x="108508" y="181610"/>
                  </a:lnTo>
                  <a:lnTo>
                    <a:pt x="109842" y="177800"/>
                  </a:lnTo>
                  <a:lnTo>
                    <a:pt x="111340" y="173990"/>
                  </a:lnTo>
                  <a:lnTo>
                    <a:pt x="112242" y="172720"/>
                  </a:lnTo>
                  <a:lnTo>
                    <a:pt x="112649" y="171450"/>
                  </a:lnTo>
                  <a:lnTo>
                    <a:pt x="114084" y="168910"/>
                  </a:lnTo>
                  <a:lnTo>
                    <a:pt x="115557" y="166370"/>
                  </a:lnTo>
                  <a:lnTo>
                    <a:pt x="117944" y="161290"/>
                  </a:lnTo>
                  <a:lnTo>
                    <a:pt x="118795" y="160020"/>
                  </a:lnTo>
                  <a:lnTo>
                    <a:pt x="119595" y="158750"/>
                  </a:lnTo>
                  <a:lnTo>
                    <a:pt x="122428" y="154940"/>
                  </a:lnTo>
                  <a:lnTo>
                    <a:pt x="125133" y="151130"/>
                  </a:lnTo>
                  <a:lnTo>
                    <a:pt x="126365" y="149860"/>
                  </a:lnTo>
                  <a:lnTo>
                    <a:pt x="127596" y="147320"/>
                  </a:lnTo>
                  <a:lnTo>
                    <a:pt x="130365" y="143510"/>
                  </a:lnTo>
                  <a:lnTo>
                    <a:pt x="133235" y="140970"/>
                  </a:lnTo>
                  <a:lnTo>
                    <a:pt x="139293" y="134620"/>
                  </a:lnTo>
                  <a:lnTo>
                    <a:pt x="142328" y="130810"/>
                  </a:lnTo>
                  <a:lnTo>
                    <a:pt x="145402" y="128270"/>
                  </a:lnTo>
                  <a:lnTo>
                    <a:pt x="149174" y="125730"/>
                  </a:lnTo>
                  <a:lnTo>
                    <a:pt x="151193" y="124460"/>
                  </a:lnTo>
                  <a:lnTo>
                    <a:pt x="152412" y="123190"/>
                  </a:lnTo>
                  <a:lnTo>
                    <a:pt x="155041" y="120650"/>
                  </a:lnTo>
                  <a:lnTo>
                    <a:pt x="157480" y="119380"/>
                  </a:lnTo>
                  <a:lnTo>
                    <a:pt x="160020" y="118110"/>
                  </a:lnTo>
                  <a:lnTo>
                    <a:pt x="162610" y="115570"/>
                  </a:lnTo>
                  <a:lnTo>
                    <a:pt x="163487" y="115570"/>
                  </a:lnTo>
                  <a:lnTo>
                    <a:pt x="164465" y="114300"/>
                  </a:lnTo>
                  <a:lnTo>
                    <a:pt x="168427" y="111760"/>
                  </a:lnTo>
                  <a:lnTo>
                    <a:pt x="171589" y="110490"/>
                  </a:lnTo>
                  <a:lnTo>
                    <a:pt x="175120" y="109220"/>
                  </a:lnTo>
                  <a:lnTo>
                    <a:pt x="175387" y="109220"/>
                  </a:lnTo>
                  <a:lnTo>
                    <a:pt x="175996" y="107950"/>
                  </a:lnTo>
                  <a:lnTo>
                    <a:pt x="176301" y="107950"/>
                  </a:lnTo>
                  <a:lnTo>
                    <a:pt x="180555" y="106680"/>
                  </a:lnTo>
                  <a:lnTo>
                    <a:pt x="184556" y="104140"/>
                  </a:lnTo>
                  <a:lnTo>
                    <a:pt x="188658" y="102870"/>
                  </a:lnTo>
                  <a:lnTo>
                    <a:pt x="190119" y="102870"/>
                  </a:lnTo>
                  <a:lnTo>
                    <a:pt x="194678" y="100330"/>
                  </a:lnTo>
                  <a:lnTo>
                    <a:pt x="198602" y="100330"/>
                  </a:lnTo>
                  <a:lnTo>
                    <a:pt x="203542" y="99060"/>
                  </a:lnTo>
                  <a:lnTo>
                    <a:pt x="205359" y="97790"/>
                  </a:lnTo>
                  <a:lnTo>
                    <a:pt x="209448" y="97790"/>
                  </a:lnTo>
                  <a:lnTo>
                    <a:pt x="213575" y="96520"/>
                  </a:lnTo>
                  <a:lnTo>
                    <a:pt x="218528" y="96520"/>
                  </a:lnTo>
                  <a:lnTo>
                    <a:pt x="219214" y="95250"/>
                  </a:lnTo>
                  <a:lnTo>
                    <a:pt x="469303" y="95250"/>
                  </a:lnTo>
                  <a:lnTo>
                    <a:pt x="469303" y="81280"/>
                  </a:lnTo>
                  <a:lnTo>
                    <a:pt x="466483" y="73660"/>
                  </a:lnTo>
                  <a:lnTo>
                    <a:pt x="460768" y="67310"/>
                  </a:lnTo>
                  <a:lnTo>
                    <a:pt x="455104" y="62230"/>
                  </a:lnTo>
                  <a:lnTo>
                    <a:pt x="448284" y="58420"/>
                  </a:lnTo>
                  <a:close/>
                </a:path>
                <a:path w="469900" h="414020">
                  <a:moveTo>
                    <a:pt x="467047" y="375920"/>
                  </a:moveTo>
                  <a:lnTo>
                    <a:pt x="345389" y="375920"/>
                  </a:lnTo>
                  <a:lnTo>
                    <a:pt x="373194" y="379730"/>
                  </a:lnTo>
                  <a:lnTo>
                    <a:pt x="398611" y="383540"/>
                  </a:lnTo>
                  <a:lnTo>
                    <a:pt x="421538" y="387350"/>
                  </a:lnTo>
                  <a:lnTo>
                    <a:pt x="441871" y="391160"/>
                  </a:lnTo>
                  <a:lnTo>
                    <a:pt x="449160" y="391160"/>
                  </a:lnTo>
                  <a:lnTo>
                    <a:pt x="455485" y="388620"/>
                  </a:lnTo>
                  <a:lnTo>
                    <a:pt x="460768" y="383540"/>
                  </a:lnTo>
                  <a:lnTo>
                    <a:pt x="466483" y="377190"/>
                  </a:lnTo>
                  <a:lnTo>
                    <a:pt x="467047" y="375920"/>
                  </a:lnTo>
                  <a:close/>
                </a:path>
                <a:path w="469900" h="414020">
                  <a:moveTo>
                    <a:pt x="469303" y="95250"/>
                  </a:moveTo>
                  <a:lnTo>
                    <a:pt x="246837" y="95250"/>
                  </a:lnTo>
                  <a:lnTo>
                    <a:pt x="252679" y="96520"/>
                  </a:lnTo>
                  <a:lnTo>
                    <a:pt x="255270" y="96520"/>
                  </a:lnTo>
                  <a:lnTo>
                    <a:pt x="261213" y="97790"/>
                  </a:lnTo>
                  <a:lnTo>
                    <a:pt x="265785" y="97790"/>
                  </a:lnTo>
                  <a:lnTo>
                    <a:pt x="270268" y="99060"/>
                  </a:lnTo>
                  <a:lnTo>
                    <a:pt x="271526" y="100330"/>
                  </a:lnTo>
                  <a:lnTo>
                    <a:pt x="272783" y="100330"/>
                  </a:lnTo>
                  <a:lnTo>
                    <a:pt x="279158" y="101600"/>
                  </a:lnTo>
                  <a:lnTo>
                    <a:pt x="284124" y="104140"/>
                  </a:lnTo>
                  <a:lnTo>
                    <a:pt x="288988" y="105410"/>
                  </a:lnTo>
                  <a:lnTo>
                    <a:pt x="290804" y="106680"/>
                  </a:lnTo>
                  <a:lnTo>
                    <a:pt x="292557" y="107950"/>
                  </a:lnTo>
                  <a:lnTo>
                    <a:pt x="294373" y="107950"/>
                  </a:lnTo>
                  <a:lnTo>
                    <a:pt x="297459" y="110490"/>
                  </a:lnTo>
                  <a:lnTo>
                    <a:pt x="300494" y="111760"/>
                  </a:lnTo>
                  <a:lnTo>
                    <a:pt x="303441" y="113030"/>
                  </a:lnTo>
                  <a:lnTo>
                    <a:pt x="325158" y="129540"/>
                  </a:lnTo>
                  <a:lnTo>
                    <a:pt x="328129" y="132080"/>
                  </a:lnTo>
                  <a:lnTo>
                    <a:pt x="330936" y="134620"/>
                  </a:lnTo>
                  <a:lnTo>
                    <a:pt x="334899" y="138430"/>
                  </a:lnTo>
                  <a:lnTo>
                    <a:pt x="337248" y="140970"/>
                  </a:lnTo>
                  <a:lnTo>
                    <a:pt x="342827" y="148590"/>
                  </a:lnTo>
                  <a:lnTo>
                    <a:pt x="347956" y="154940"/>
                  </a:lnTo>
                  <a:lnTo>
                    <a:pt x="352620" y="162560"/>
                  </a:lnTo>
                  <a:lnTo>
                    <a:pt x="356806" y="170180"/>
                  </a:lnTo>
                  <a:lnTo>
                    <a:pt x="356920" y="171450"/>
                  </a:lnTo>
                  <a:lnTo>
                    <a:pt x="357339" y="171450"/>
                  </a:lnTo>
                  <a:lnTo>
                    <a:pt x="357492" y="172720"/>
                  </a:lnTo>
                  <a:lnTo>
                    <a:pt x="359156" y="175260"/>
                  </a:lnTo>
                  <a:lnTo>
                    <a:pt x="362559" y="184150"/>
                  </a:lnTo>
                  <a:lnTo>
                    <a:pt x="363969" y="187960"/>
                  </a:lnTo>
                  <a:lnTo>
                    <a:pt x="364985" y="191770"/>
                  </a:lnTo>
                  <a:lnTo>
                    <a:pt x="365925" y="194310"/>
                  </a:lnTo>
                  <a:lnTo>
                    <a:pt x="367576" y="201930"/>
                  </a:lnTo>
                  <a:lnTo>
                    <a:pt x="368185" y="204470"/>
                  </a:lnTo>
                  <a:lnTo>
                    <a:pt x="368668" y="207010"/>
                  </a:lnTo>
                  <a:lnTo>
                    <a:pt x="370738" y="232410"/>
                  </a:lnTo>
                  <a:lnTo>
                    <a:pt x="370700" y="234950"/>
                  </a:lnTo>
                  <a:lnTo>
                    <a:pt x="370243" y="242570"/>
                  </a:lnTo>
                  <a:lnTo>
                    <a:pt x="370052" y="245110"/>
                  </a:lnTo>
                  <a:lnTo>
                    <a:pt x="369519" y="248920"/>
                  </a:lnTo>
                  <a:lnTo>
                    <a:pt x="369011" y="251460"/>
                  </a:lnTo>
                  <a:lnTo>
                    <a:pt x="368554" y="255270"/>
                  </a:lnTo>
                  <a:lnTo>
                    <a:pt x="367982" y="257810"/>
                  </a:lnTo>
                  <a:lnTo>
                    <a:pt x="367309" y="261620"/>
                  </a:lnTo>
                  <a:lnTo>
                    <a:pt x="365671" y="267970"/>
                  </a:lnTo>
                  <a:lnTo>
                    <a:pt x="364655" y="270510"/>
                  </a:lnTo>
                  <a:lnTo>
                    <a:pt x="363435" y="274320"/>
                  </a:lnTo>
                  <a:lnTo>
                    <a:pt x="363156" y="275590"/>
                  </a:lnTo>
                  <a:lnTo>
                    <a:pt x="362927" y="275590"/>
                  </a:lnTo>
                  <a:lnTo>
                    <a:pt x="362788" y="276860"/>
                  </a:lnTo>
                  <a:lnTo>
                    <a:pt x="361530" y="279400"/>
                  </a:lnTo>
                  <a:lnTo>
                    <a:pt x="360159" y="283210"/>
                  </a:lnTo>
                  <a:lnTo>
                    <a:pt x="358673" y="287020"/>
                  </a:lnTo>
                  <a:lnTo>
                    <a:pt x="357784" y="288290"/>
                  </a:lnTo>
                  <a:lnTo>
                    <a:pt x="357378" y="289560"/>
                  </a:lnTo>
                  <a:lnTo>
                    <a:pt x="355968" y="292100"/>
                  </a:lnTo>
                  <a:lnTo>
                    <a:pt x="354457" y="294640"/>
                  </a:lnTo>
                  <a:lnTo>
                    <a:pt x="352082" y="299720"/>
                  </a:lnTo>
                  <a:lnTo>
                    <a:pt x="350443" y="302260"/>
                  </a:lnTo>
                  <a:lnTo>
                    <a:pt x="349046" y="304800"/>
                  </a:lnTo>
                  <a:lnTo>
                    <a:pt x="347573" y="306070"/>
                  </a:lnTo>
                  <a:lnTo>
                    <a:pt x="346036" y="308610"/>
                  </a:lnTo>
                  <a:lnTo>
                    <a:pt x="344868" y="309880"/>
                  </a:lnTo>
                  <a:lnTo>
                    <a:pt x="343674" y="312420"/>
                  </a:lnTo>
                  <a:lnTo>
                    <a:pt x="342493" y="313690"/>
                  </a:lnTo>
                  <a:lnTo>
                    <a:pt x="341058" y="314960"/>
                  </a:lnTo>
                  <a:lnTo>
                    <a:pt x="339686" y="317500"/>
                  </a:lnTo>
                  <a:lnTo>
                    <a:pt x="338137" y="318770"/>
                  </a:lnTo>
                  <a:lnTo>
                    <a:pt x="336765" y="320040"/>
                  </a:lnTo>
                  <a:lnTo>
                    <a:pt x="335305" y="322580"/>
                  </a:lnTo>
                  <a:lnTo>
                    <a:pt x="333832" y="323850"/>
                  </a:lnTo>
                  <a:lnTo>
                    <a:pt x="330708" y="326390"/>
                  </a:lnTo>
                  <a:lnTo>
                    <a:pt x="327660" y="330200"/>
                  </a:lnTo>
                  <a:lnTo>
                    <a:pt x="326148" y="331470"/>
                  </a:lnTo>
                  <a:lnTo>
                    <a:pt x="324700" y="332740"/>
                  </a:lnTo>
                  <a:lnTo>
                    <a:pt x="320789" y="335280"/>
                  </a:lnTo>
                  <a:lnTo>
                    <a:pt x="317550" y="337820"/>
                  </a:lnTo>
                  <a:lnTo>
                    <a:pt x="316268" y="339090"/>
                  </a:lnTo>
                  <a:lnTo>
                    <a:pt x="312534" y="341630"/>
                  </a:lnTo>
                  <a:lnTo>
                    <a:pt x="310007" y="344170"/>
                  </a:lnTo>
                  <a:lnTo>
                    <a:pt x="304698" y="346710"/>
                  </a:lnTo>
                  <a:lnTo>
                    <a:pt x="301612" y="349250"/>
                  </a:lnTo>
                  <a:lnTo>
                    <a:pt x="295211" y="351790"/>
                  </a:lnTo>
                  <a:lnTo>
                    <a:pt x="294906" y="351790"/>
                  </a:lnTo>
                  <a:lnTo>
                    <a:pt x="294614" y="353060"/>
                  </a:lnTo>
                  <a:lnTo>
                    <a:pt x="293395" y="353060"/>
                  </a:lnTo>
                  <a:lnTo>
                    <a:pt x="289471" y="355600"/>
                  </a:lnTo>
                  <a:lnTo>
                    <a:pt x="285445" y="356870"/>
                  </a:lnTo>
                  <a:lnTo>
                    <a:pt x="279920" y="358140"/>
                  </a:lnTo>
                  <a:lnTo>
                    <a:pt x="279196" y="359410"/>
                  </a:lnTo>
                  <a:lnTo>
                    <a:pt x="271335" y="361950"/>
                  </a:lnTo>
                  <a:lnTo>
                    <a:pt x="267309" y="361950"/>
                  </a:lnTo>
                  <a:lnTo>
                    <a:pt x="266420" y="363220"/>
                  </a:lnTo>
                  <a:lnTo>
                    <a:pt x="264680" y="363220"/>
                  </a:lnTo>
                  <a:lnTo>
                    <a:pt x="260540" y="364490"/>
                  </a:lnTo>
                  <a:lnTo>
                    <a:pt x="256349" y="364490"/>
                  </a:lnTo>
                  <a:lnTo>
                    <a:pt x="252069" y="365760"/>
                  </a:lnTo>
                  <a:lnTo>
                    <a:pt x="245122" y="365760"/>
                  </a:lnTo>
                  <a:lnTo>
                    <a:pt x="240106" y="367030"/>
                  </a:lnTo>
                  <a:lnTo>
                    <a:pt x="469303" y="367030"/>
                  </a:lnTo>
                  <a:lnTo>
                    <a:pt x="469303" y="95250"/>
                  </a:lnTo>
                  <a:close/>
                </a:path>
                <a:path w="469900" h="414020">
                  <a:moveTo>
                    <a:pt x="291045" y="0"/>
                  </a:moveTo>
                  <a:lnTo>
                    <a:pt x="178269" y="0"/>
                  </a:lnTo>
                  <a:lnTo>
                    <a:pt x="166214" y="2540"/>
                  </a:lnTo>
                  <a:lnTo>
                    <a:pt x="131572" y="40640"/>
                  </a:lnTo>
                  <a:lnTo>
                    <a:pt x="29311" y="58420"/>
                  </a:lnTo>
                  <a:lnTo>
                    <a:pt x="440296" y="58420"/>
                  </a:lnTo>
                  <a:lnTo>
                    <a:pt x="339801" y="40640"/>
                  </a:lnTo>
                  <a:lnTo>
                    <a:pt x="332282" y="26670"/>
                  </a:lnTo>
                  <a:lnTo>
                    <a:pt x="329069" y="20320"/>
                  </a:lnTo>
                  <a:lnTo>
                    <a:pt x="323380" y="13970"/>
                  </a:lnTo>
                  <a:lnTo>
                    <a:pt x="309174" y="5080"/>
                  </a:lnTo>
                  <a:lnTo>
                    <a:pt x="303109" y="2540"/>
                  </a:lnTo>
                  <a:lnTo>
                    <a:pt x="291045" y="0"/>
                  </a:lnTo>
                  <a:close/>
                </a:path>
              </a:pathLst>
            </a:custGeom>
            <a:solidFill>
              <a:srgbClr val="005EB8"/>
            </a:solidFill>
          </p:spPr>
          <p:txBody>
            <a:bodyPr wrap="square" lIns="0" tIns="0" rIns="0" bIns="0" rtlCol="0"/>
            <a:lstStyle/>
            <a:p>
              <a:endParaRPr>
                <a:latin typeface="GE Inspira" panose="020F0603030400020203" pitchFamily="34" charset="0"/>
              </a:endParaRPr>
            </a:p>
          </p:txBody>
        </p:sp>
        <p:pic>
          <p:nvPicPr>
            <p:cNvPr id="28" name="object 28"/>
            <p:cNvPicPr/>
            <p:nvPr/>
          </p:nvPicPr>
          <p:blipFill>
            <a:blip r:embed="rId8" cstate="print"/>
            <a:stretch>
              <a:fillRect/>
            </a:stretch>
          </p:blipFill>
          <p:spPr>
            <a:xfrm>
              <a:off x="5240835" y="5423893"/>
              <a:ext cx="196776" cy="197138"/>
            </a:xfrm>
            <a:prstGeom prst="rect">
              <a:avLst/>
            </a:prstGeom>
          </p:spPr>
        </p:pic>
      </p:grpSp>
      <p:grpSp>
        <p:nvGrpSpPr>
          <p:cNvPr id="29" name="object 29"/>
          <p:cNvGrpSpPr/>
          <p:nvPr/>
        </p:nvGrpSpPr>
        <p:grpSpPr>
          <a:xfrm>
            <a:off x="2272282" y="5253224"/>
            <a:ext cx="494030" cy="494030"/>
            <a:chOff x="2272282" y="5253224"/>
            <a:chExt cx="494030" cy="494030"/>
          </a:xfrm>
        </p:grpSpPr>
        <p:sp>
          <p:nvSpPr>
            <p:cNvPr id="30" name="object 30"/>
            <p:cNvSpPr/>
            <p:nvPr/>
          </p:nvSpPr>
          <p:spPr>
            <a:xfrm>
              <a:off x="2272271" y="5352694"/>
              <a:ext cx="494030" cy="295275"/>
            </a:xfrm>
            <a:custGeom>
              <a:avLst/>
              <a:gdLst/>
              <a:ahLst/>
              <a:cxnLst/>
              <a:rect l="l" t="t" r="r" b="b"/>
              <a:pathLst>
                <a:path w="494030" h="295275">
                  <a:moveTo>
                    <a:pt x="67627" y="147447"/>
                  </a:moveTo>
                  <a:lnTo>
                    <a:pt x="66852" y="138328"/>
                  </a:lnTo>
                  <a:lnTo>
                    <a:pt x="64109" y="131902"/>
                  </a:lnTo>
                  <a:lnTo>
                    <a:pt x="58813" y="128092"/>
                  </a:lnTo>
                  <a:lnTo>
                    <a:pt x="50368" y="126847"/>
                  </a:lnTo>
                  <a:lnTo>
                    <a:pt x="50368" y="127050"/>
                  </a:lnTo>
                  <a:lnTo>
                    <a:pt x="49911" y="127038"/>
                  </a:lnTo>
                  <a:lnTo>
                    <a:pt x="49606" y="126847"/>
                  </a:lnTo>
                  <a:lnTo>
                    <a:pt x="17233" y="126847"/>
                  </a:lnTo>
                  <a:lnTo>
                    <a:pt x="8813" y="128143"/>
                  </a:lnTo>
                  <a:lnTo>
                    <a:pt x="3530" y="132029"/>
                  </a:lnTo>
                  <a:lnTo>
                    <a:pt x="787" y="138455"/>
                  </a:lnTo>
                  <a:lnTo>
                    <a:pt x="0" y="147408"/>
                  </a:lnTo>
                  <a:lnTo>
                    <a:pt x="787" y="156527"/>
                  </a:lnTo>
                  <a:lnTo>
                    <a:pt x="3530" y="162953"/>
                  </a:lnTo>
                  <a:lnTo>
                    <a:pt x="8813" y="166751"/>
                  </a:lnTo>
                  <a:lnTo>
                    <a:pt x="17233" y="168008"/>
                  </a:lnTo>
                  <a:lnTo>
                    <a:pt x="49606" y="168008"/>
                  </a:lnTo>
                  <a:lnTo>
                    <a:pt x="49911" y="167830"/>
                  </a:lnTo>
                  <a:lnTo>
                    <a:pt x="50368" y="167817"/>
                  </a:lnTo>
                  <a:lnTo>
                    <a:pt x="50368" y="168008"/>
                  </a:lnTo>
                  <a:lnTo>
                    <a:pt x="58813" y="166700"/>
                  </a:lnTo>
                  <a:lnTo>
                    <a:pt x="64109" y="162814"/>
                  </a:lnTo>
                  <a:lnTo>
                    <a:pt x="66852" y="156387"/>
                  </a:lnTo>
                  <a:lnTo>
                    <a:pt x="67627" y="147447"/>
                  </a:lnTo>
                  <a:close/>
                </a:path>
                <a:path w="494030" h="295275">
                  <a:moveTo>
                    <a:pt x="241274" y="256946"/>
                  </a:moveTo>
                  <a:lnTo>
                    <a:pt x="241134" y="256921"/>
                  </a:lnTo>
                  <a:lnTo>
                    <a:pt x="241274" y="256946"/>
                  </a:lnTo>
                  <a:close/>
                </a:path>
                <a:path w="494030" h="295275">
                  <a:moveTo>
                    <a:pt x="394335" y="147472"/>
                  </a:moveTo>
                  <a:lnTo>
                    <a:pt x="386803" y="100914"/>
                  </a:lnTo>
                  <a:lnTo>
                    <a:pt x="365848" y="60426"/>
                  </a:lnTo>
                  <a:lnTo>
                    <a:pt x="343369" y="37960"/>
                  </a:lnTo>
                  <a:lnTo>
                    <a:pt x="333895" y="28486"/>
                  </a:lnTo>
                  <a:lnTo>
                    <a:pt x="293420" y="7531"/>
                  </a:lnTo>
                  <a:lnTo>
                    <a:pt x="249250" y="393"/>
                  </a:lnTo>
                  <a:lnTo>
                    <a:pt x="249250" y="253504"/>
                  </a:lnTo>
                  <a:lnTo>
                    <a:pt x="245783" y="256959"/>
                  </a:lnTo>
                  <a:lnTo>
                    <a:pt x="241109" y="256946"/>
                  </a:lnTo>
                  <a:lnTo>
                    <a:pt x="240830" y="256882"/>
                  </a:lnTo>
                  <a:lnTo>
                    <a:pt x="240411" y="256844"/>
                  </a:lnTo>
                  <a:lnTo>
                    <a:pt x="240157" y="256844"/>
                  </a:lnTo>
                  <a:lnTo>
                    <a:pt x="200469" y="245770"/>
                  </a:lnTo>
                  <a:lnTo>
                    <a:pt x="168605" y="221881"/>
                  </a:lnTo>
                  <a:lnTo>
                    <a:pt x="147281" y="188125"/>
                  </a:lnTo>
                  <a:lnTo>
                    <a:pt x="139509" y="147472"/>
                  </a:lnTo>
                  <a:lnTo>
                    <a:pt x="147294" y="106832"/>
                  </a:lnTo>
                  <a:lnTo>
                    <a:pt x="168630" y="73063"/>
                  </a:lnTo>
                  <a:lnTo>
                    <a:pt x="200507" y="49161"/>
                  </a:lnTo>
                  <a:lnTo>
                    <a:pt x="239915" y="38138"/>
                  </a:lnTo>
                  <a:lnTo>
                    <a:pt x="240411" y="38087"/>
                  </a:lnTo>
                  <a:lnTo>
                    <a:pt x="240588" y="38049"/>
                  </a:lnTo>
                  <a:lnTo>
                    <a:pt x="241007" y="38023"/>
                  </a:lnTo>
                  <a:lnTo>
                    <a:pt x="241236" y="37960"/>
                  </a:lnTo>
                  <a:lnTo>
                    <a:pt x="245770" y="37960"/>
                  </a:lnTo>
                  <a:lnTo>
                    <a:pt x="249199" y="41414"/>
                  </a:lnTo>
                  <a:lnTo>
                    <a:pt x="249250" y="253504"/>
                  </a:lnTo>
                  <a:lnTo>
                    <a:pt x="249250" y="393"/>
                  </a:lnTo>
                  <a:lnTo>
                    <a:pt x="200291" y="7531"/>
                  </a:lnTo>
                  <a:lnTo>
                    <a:pt x="159816" y="28486"/>
                  </a:lnTo>
                  <a:lnTo>
                    <a:pt x="127863" y="60426"/>
                  </a:lnTo>
                  <a:lnTo>
                    <a:pt x="106895" y="100914"/>
                  </a:lnTo>
                  <a:lnTo>
                    <a:pt x="99364" y="147472"/>
                  </a:lnTo>
                  <a:lnTo>
                    <a:pt x="106895" y="194043"/>
                  </a:lnTo>
                  <a:lnTo>
                    <a:pt x="127863" y="234530"/>
                  </a:lnTo>
                  <a:lnTo>
                    <a:pt x="159816" y="266484"/>
                  </a:lnTo>
                  <a:lnTo>
                    <a:pt x="200291" y="287439"/>
                  </a:lnTo>
                  <a:lnTo>
                    <a:pt x="246849" y="294970"/>
                  </a:lnTo>
                  <a:lnTo>
                    <a:pt x="293420" y="287439"/>
                  </a:lnTo>
                  <a:lnTo>
                    <a:pt x="333895" y="266484"/>
                  </a:lnTo>
                  <a:lnTo>
                    <a:pt x="343408" y="256959"/>
                  </a:lnTo>
                  <a:lnTo>
                    <a:pt x="365848" y="234530"/>
                  </a:lnTo>
                  <a:lnTo>
                    <a:pt x="386803" y="194043"/>
                  </a:lnTo>
                  <a:lnTo>
                    <a:pt x="394335" y="147472"/>
                  </a:lnTo>
                  <a:close/>
                </a:path>
                <a:path w="494030" h="295275">
                  <a:moveTo>
                    <a:pt x="493776" y="147447"/>
                  </a:moveTo>
                  <a:lnTo>
                    <a:pt x="493001" y="138328"/>
                  </a:lnTo>
                  <a:lnTo>
                    <a:pt x="490258" y="131902"/>
                  </a:lnTo>
                  <a:lnTo>
                    <a:pt x="484962" y="128092"/>
                  </a:lnTo>
                  <a:lnTo>
                    <a:pt x="476516" y="126847"/>
                  </a:lnTo>
                  <a:lnTo>
                    <a:pt x="476516" y="127050"/>
                  </a:lnTo>
                  <a:lnTo>
                    <a:pt x="476072" y="127025"/>
                  </a:lnTo>
                  <a:lnTo>
                    <a:pt x="475792" y="126847"/>
                  </a:lnTo>
                  <a:lnTo>
                    <a:pt x="443395" y="126847"/>
                  </a:lnTo>
                  <a:lnTo>
                    <a:pt x="434962" y="128143"/>
                  </a:lnTo>
                  <a:lnTo>
                    <a:pt x="429679" y="132029"/>
                  </a:lnTo>
                  <a:lnTo>
                    <a:pt x="426948" y="138455"/>
                  </a:lnTo>
                  <a:lnTo>
                    <a:pt x="426161" y="147408"/>
                  </a:lnTo>
                  <a:lnTo>
                    <a:pt x="426948" y="156514"/>
                  </a:lnTo>
                  <a:lnTo>
                    <a:pt x="429679" y="162941"/>
                  </a:lnTo>
                  <a:lnTo>
                    <a:pt x="434962" y="166738"/>
                  </a:lnTo>
                  <a:lnTo>
                    <a:pt x="443395" y="167995"/>
                  </a:lnTo>
                  <a:lnTo>
                    <a:pt x="475792" y="167995"/>
                  </a:lnTo>
                  <a:lnTo>
                    <a:pt x="476072" y="167843"/>
                  </a:lnTo>
                  <a:lnTo>
                    <a:pt x="476516" y="167817"/>
                  </a:lnTo>
                  <a:lnTo>
                    <a:pt x="476516" y="167995"/>
                  </a:lnTo>
                  <a:lnTo>
                    <a:pt x="484962" y="166687"/>
                  </a:lnTo>
                  <a:lnTo>
                    <a:pt x="490258" y="162801"/>
                  </a:lnTo>
                  <a:lnTo>
                    <a:pt x="493001" y="156375"/>
                  </a:lnTo>
                  <a:lnTo>
                    <a:pt x="493776" y="147447"/>
                  </a:lnTo>
                  <a:close/>
                </a:path>
              </a:pathLst>
            </a:custGeom>
            <a:solidFill>
              <a:srgbClr val="005EB8"/>
            </a:solidFill>
          </p:spPr>
          <p:txBody>
            <a:bodyPr wrap="square" lIns="0" tIns="0" rIns="0" bIns="0" rtlCol="0"/>
            <a:lstStyle/>
            <a:p>
              <a:endParaRPr>
                <a:latin typeface="GE Inspira" panose="020F0603030400020203" pitchFamily="34" charset="0"/>
              </a:endParaRPr>
            </a:p>
          </p:txBody>
        </p:sp>
        <p:pic>
          <p:nvPicPr>
            <p:cNvPr id="31" name="object 31"/>
            <p:cNvPicPr/>
            <p:nvPr/>
          </p:nvPicPr>
          <p:blipFill>
            <a:blip r:embed="rId9" cstate="print"/>
            <a:stretch>
              <a:fillRect/>
            </a:stretch>
          </p:blipFill>
          <p:spPr>
            <a:xfrm>
              <a:off x="2637547" y="5317038"/>
              <a:ext cx="64595" cy="64784"/>
            </a:xfrm>
            <a:prstGeom prst="rect">
              <a:avLst/>
            </a:prstGeom>
          </p:spPr>
        </p:pic>
        <p:pic>
          <p:nvPicPr>
            <p:cNvPr id="32" name="object 32"/>
            <p:cNvPicPr/>
            <p:nvPr/>
          </p:nvPicPr>
          <p:blipFill>
            <a:blip r:embed="rId10" cstate="print"/>
            <a:stretch>
              <a:fillRect/>
            </a:stretch>
          </p:blipFill>
          <p:spPr>
            <a:xfrm>
              <a:off x="2336200" y="5618386"/>
              <a:ext cx="64604" cy="64795"/>
            </a:xfrm>
            <a:prstGeom prst="rect">
              <a:avLst/>
            </a:prstGeom>
          </p:spPr>
        </p:pic>
        <p:sp>
          <p:nvSpPr>
            <p:cNvPr id="33" name="object 33"/>
            <p:cNvSpPr/>
            <p:nvPr/>
          </p:nvSpPr>
          <p:spPr>
            <a:xfrm>
              <a:off x="2498585" y="5253228"/>
              <a:ext cx="41275" cy="494030"/>
            </a:xfrm>
            <a:custGeom>
              <a:avLst/>
              <a:gdLst/>
              <a:ahLst/>
              <a:cxnLst/>
              <a:rect l="l" t="t" r="r" b="b"/>
              <a:pathLst>
                <a:path w="41275" h="494029">
                  <a:moveTo>
                    <a:pt x="41160" y="443420"/>
                  </a:moveTo>
                  <a:lnTo>
                    <a:pt x="39865" y="434975"/>
                  </a:lnTo>
                  <a:lnTo>
                    <a:pt x="35979" y="429679"/>
                  </a:lnTo>
                  <a:lnTo>
                    <a:pt x="29565" y="426923"/>
                  </a:lnTo>
                  <a:lnTo>
                    <a:pt x="20624" y="426135"/>
                  </a:lnTo>
                  <a:lnTo>
                    <a:pt x="11506" y="426923"/>
                  </a:lnTo>
                  <a:lnTo>
                    <a:pt x="5080" y="429666"/>
                  </a:lnTo>
                  <a:lnTo>
                    <a:pt x="1282" y="434975"/>
                  </a:lnTo>
                  <a:lnTo>
                    <a:pt x="50" y="443420"/>
                  </a:lnTo>
                  <a:lnTo>
                    <a:pt x="203" y="443420"/>
                  </a:lnTo>
                  <a:lnTo>
                    <a:pt x="177" y="443890"/>
                  </a:lnTo>
                  <a:lnTo>
                    <a:pt x="0" y="444182"/>
                  </a:lnTo>
                  <a:lnTo>
                    <a:pt x="0" y="476542"/>
                  </a:lnTo>
                  <a:lnTo>
                    <a:pt x="1308" y="484962"/>
                  </a:lnTo>
                  <a:lnTo>
                    <a:pt x="5194" y="490258"/>
                  </a:lnTo>
                  <a:lnTo>
                    <a:pt x="11633" y="493001"/>
                  </a:lnTo>
                  <a:lnTo>
                    <a:pt x="20574" y="493788"/>
                  </a:lnTo>
                  <a:lnTo>
                    <a:pt x="29692" y="493001"/>
                  </a:lnTo>
                  <a:lnTo>
                    <a:pt x="36118" y="490258"/>
                  </a:lnTo>
                  <a:lnTo>
                    <a:pt x="39916" y="484962"/>
                  </a:lnTo>
                  <a:lnTo>
                    <a:pt x="41160" y="476542"/>
                  </a:lnTo>
                  <a:lnTo>
                    <a:pt x="41160" y="444169"/>
                  </a:lnTo>
                  <a:lnTo>
                    <a:pt x="40995" y="443890"/>
                  </a:lnTo>
                  <a:lnTo>
                    <a:pt x="40995" y="443420"/>
                  </a:lnTo>
                  <a:lnTo>
                    <a:pt x="41160" y="443420"/>
                  </a:lnTo>
                  <a:close/>
                </a:path>
                <a:path w="41275" h="494029">
                  <a:moveTo>
                    <a:pt x="41160" y="17259"/>
                  </a:moveTo>
                  <a:lnTo>
                    <a:pt x="39865" y="8826"/>
                  </a:lnTo>
                  <a:lnTo>
                    <a:pt x="35991" y="3530"/>
                  </a:lnTo>
                  <a:lnTo>
                    <a:pt x="29565" y="787"/>
                  </a:lnTo>
                  <a:lnTo>
                    <a:pt x="20624" y="0"/>
                  </a:lnTo>
                  <a:lnTo>
                    <a:pt x="11480" y="774"/>
                  </a:lnTo>
                  <a:lnTo>
                    <a:pt x="5054" y="3517"/>
                  </a:lnTo>
                  <a:lnTo>
                    <a:pt x="1257" y="8826"/>
                  </a:lnTo>
                  <a:lnTo>
                    <a:pt x="12" y="17259"/>
                  </a:lnTo>
                  <a:lnTo>
                    <a:pt x="203" y="17259"/>
                  </a:lnTo>
                  <a:lnTo>
                    <a:pt x="190" y="17729"/>
                  </a:lnTo>
                  <a:lnTo>
                    <a:pt x="12" y="18008"/>
                  </a:lnTo>
                  <a:lnTo>
                    <a:pt x="12" y="50368"/>
                  </a:lnTo>
                  <a:lnTo>
                    <a:pt x="1308" y="58788"/>
                  </a:lnTo>
                  <a:lnTo>
                    <a:pt x="5207" y="64084"/>
                  </a:lnTo>
                  <a:lnTo>
                    <a:pt x="11633" y="66814"/>
                  </a:lnTo>
                  <a:lnTo>
                    <a:pt x="20586" y="67602"/>
                  </a:lnTo>
                  <a:lnTo>
                    <a:pt x="29705" y="66814"/>
                  </a:lnTo>
                  <a:lnTo>
                    <a:pt x="36118" y="64084"/>
                  </a:lnTo>
                  <a:lnTo>
                    <a:pt x="39916" y="58788"/>
                  </a:lnTo>
                  <a:lnTo>
                    <a:pt x="41160" y="50368"/>
                  </a:lnTo>
                  <a:lnTo>
                    <a:pt x="41160" y="18008"/>
                  </a:lnTo>
                  <a:lnTo>
                    <a:pt x="40995" y="17729"/>
                  </a:lnTo>
                  <a:lnTo>
                    <a:pt x="40995" y="17259"/>
                  </a:lnTo>
                  <a:lnTo>
                    <a:pt x="41160" y="17259"/>
                  </a:lnTo>
                  <a:close/>
                </a:path>
              </a:pathLst>
            </a:custGeom>
            <a:solidFill>
              <a:srgbClr val="005EB8"/>
            </a:solidFill>
          </p:spPr>
          <p:txBody>
            <a:bodyPr wrap="square" lIns="0" tIns="0" rIns="0" bIns="0" rtlCol="0"/>
            <a:lstStyle/>
            <a:p>
              <a:endParaRPr>
                <a:latin typeface="GE Inspira" panose="020F0603030400020203" pitchFamily="34" charset="0"/>
              </a:endParaRPr>
            </a:p>
          </p:txBody>
        </p:sp>
        <p:pic>
          <p:nvPicPr>
            <p:cNvPr id="34" name="object 34"/>
            <p:cNvPicPr/>
            <p:nvPr/>
          </p:nvPicPr>
          <p:blipFill>
            <a:blip r:embed="rId11" cstate="print"/>
            <a:stretch>
              <a:fillRect/>
            </a:stretch>
          </p:blipFill>
          <p:spPr>
            <a:xfrm>
              <a:off x="2336094" y="5317129"/>
              <a:ext cx="64808" cy="64589"/>
            </a:xfrm>
            <a:prstGeom prst="rect">
              <a:avLst/>
            </a:prstGeom>
          </p:spPr>
        </p:pic>
        <p:pic>
          <p:nvPicPr>
            <p:cNvPr id="35" name="object 35"/>
            <p:cNvPicPr/>
            <p:nvPr/>
          </p:nvPicPr>
          <p:blipFill>
            <a:blip r:embed="rId12" cstate="print"/>
            <a:stretch>
              <a:fillRect/>
            </a:stretch>
          </p:blipFill>
          <p:spPr>
            <a:xfrm>
              <a:off x="2637455" y="5618453"/>
              <a:ext cx="64803" cy="64631"/>
            </a:xfrm>
            <a:prstGeom prst="rect">
              <a:avLst/>
            </a:prstGeom>
          </p:spPr>
        </p:pic>
      </p:grpSp>
      <p:sp>
        <p:nvSpPr>
          <p:cNvPr id="36" name="object 36"/>
          <p:cNvSpPr txBox="1"/>
          <p:nvPr/>
        </p:nvSpPr>
        <p:spPr>
          <a:xfrm>
            <a:off x="901686" y="5856984"/>
            <a:ext cx="1113053" cy="848950"/>
          </a:xfrm>
          <a:prstGeom prst="rect">
            <a:avLst/>
          </a:prstGeom>
        </p:spPr>
        <p:txBody>
          <a:bodyPr vert="horz" wrap="square" lIns="0" tIns="12700" rIns="0" bIns="0" rtlCol="0">
            <a:spAutoFit/>
          </a:bodyPr>
          <a:lstStyle/>
          <a:p>
            <a:pPr marL="12700" marR="5080">
              <a:lnSpc>
                <a:spcPct val="108300"/>
              </a:lnSpc>
              <a:spcBef>
                <a:spcPts val="100"/>
              </a:spcBef>
            </a:pPr>
            <a:r>
              <a:rPr lang="pt-BR" sz="1000" b="1" dirty="0">
                <a:solidFill>
                  <a:srgbClr val="005EB8"/>
                </a:solidFill>
                <a:latin typeface="GE Inspira" panose="020F0603030400020203" pitchFamily="34" charset="0"/>
                <a:cs typeface="Trebuchet MS"/>
              </a:rPr>
              <a:t>Detalhe anatômico extraordinário em baixa dose em cada imagem de raio-X.
</a:t>
            </a:r>
            <a:endParaRPr sz="1000" dirty="0">
              <a:latin typeface="GE Inspira" panose="020F0603030400020203" pitchFamily="34" charset="0"/>
              <a:cs typeface="Trebuchet MS"/>
            </a:endParaRPr>
          </a:p>
        </p:txBody>
      </p:sp>
      <p:sp>
        <p:nvSpPr>
          <p:cNvPr id="37" name="object 37"/>
          <p:cNvSpPr txBox="1"/>
          <p:nvPr/>
        </p:nvSpPr>
        <p:spPr>
          <a:xfrm>
            <a:off x="2251949" y="5856984"/>
            <a:ext cx="1212215" cy="1334724"/>
          </a:xfrm>
          <a:prstGeom prst="rect">
            <a:avLst/>
          </a:prstGeom>
        </p:spPr>
        <p:txBody>
          <a:bodyPr vert="horz" wrap="square" lIns="0" tIns="12700" rIns="0" bIns="0" rtlCol="0">
            <a:spAutoFit/>
          </a:bodyPr>
          <a:lstStyle/>
          <a:p>
            <a:pPr marL="12700" marR="5080">
              <a:lnSpc>
                <a:spcPct val="108300"/>
              </a:lnSpc>
              <a:spcBef>
                <a:spcPts val="100"/>
              </a:spcBef>
            </a:pPr>
            <a:r>
              <a:rPr lang="pt-BR" sz="1000" b="1" dirty="0">
                <a:solidFill>
                  <a:srgbClr val="005EB8"/>
                </a:solidFill>
                <a:latin typeface="GE Inspira" panose="020F0603030400020203" pitchFamily="34" charset="0"/>
                <a:cs typeface="Trebuchet MS"/>
              </a:rPr>
              <a:t>Brilho e contraste impulsionados por IA </a:t>
            </a:r>
            <a:r>
              <a:rPr lang="pt-BR" sz="1000" dirty="0">
                <a:solidFill>
                  <a:srgbClr val="233848"/>
                </a:solidFill>
                <a:latin typeface="GE Inspira" panose="020F0603030400020203" pitchFamily="34" charset="0"/>
                <a:cs typeface="Trebuchet MS"/>
              </a:rPr>
              <a:t>independentemente das variações na dose, posicionamento do paciente, campo de visão e implantes metálicos</a:t>
            </a:r>
            <a:r>
              <a:rPr sz="1000" dirty="0">
                <a:solidFill>
                  <a:srgbClr val="233848"/>
                </a:solidFill>
                <a:latin typeface="GE Inspira" panose="020F0603030400020203" pitchFamily="34" charset="0"/>
                <a:cs typeface="Trebuchet MS"/>
              </a:rPr>
              <a:t>.</a:t>
            </a:r>
            <a:endParaRPr sz="1000" dirty="0">
              <a:latin typeface="GE Inspira" panose="020F0603030400020203" pitchFamily="34" charset="0"/>
              <a:cs typeface="Trebuchet MS"/>
            </a:endParaRPr>
          </a:p>
        </p:txBody>
      </p:sp>
      <p:sp>
        <p:nvSpPr>
          <p:cNvPr id="38" name="object 38"/>
          <p:cNvSpPr txBox="1"/>
          <p:nvPr/>
        </p:nvSpPr>
        <p:spPr>
          <a:xfrm>
            <a:off x="3637774" y="5856984"/>
            <a:ext cx="1163024" cy="1360372"/>
          </a:xfrm>
          <a:prstGeom prst="rect">
            <a:avLst/>
          </a:prstGeom>
        </p:spPr>
        <p:txBody>
          <a:bodyPr vert="horz" wrap="square" lIns="0" tIns="12700" rIns="0" bIns="0" rtlCol="0">
            <a:spAutoFit/>
          </a:bodyPr>
          <a:lstStyle/>
          <a:p>
            <a:pPr marL="12700" marR="5080">
              <a:lnSpc>
                <a:spcPct val="108300"/>
              </a:lnSpc>
              <a:spcBef>
                <a:spcPts val="100"/>
              </a:spcBef>
            </a:pPr>
            <a:r>
              <a:rPr lang="pt-BR" sz="1000" b="1" dirty="0">
                <a:solidFill>
                  <a:srgbClr val="005EB8"/>
                </a:solidFill>
                <a:latin typeface="GE Inspira" panose="020F0603030400020203" pitchFamily="34" charset="0"/>
                <a:cs typeface="Trebuchet MS"/>
              </a:rPr>
              <a:t>Aprimoramento de imagem específico de anatomia</a:t>
            </a:r>
          </a:p>
          <a:p>
            <a:pPr marL="12700" marR="5080">
              <a:lnSpc>
                <a:spcPct val="108300"/>
              </a:lnSpc>
              <a:spcBef>
                <a:spcPts val="100"/>
              </a:spcBef>
            </a:pPr>
            <a:r>
              <a:rPr lang="pt-BR" sz="1000" dirty="0">
                <a:latin typeface="GE Inspira" panose="020F0603030400020203" pitchFamily="34" charset="0"/>
                <a:cs typeface="Trebuchet MS"/>
              </a:rPr>
              <a:t>para detalhes ósseos requintados e delineamento claro de
tecido mole</a:t>
            </a:r>
            <a:r>
              <a:rPr sz="1000" dirty="0">
                <a:solidFill>
                  <a:srgbClr val="233848"/>
                </a:solidFill>
                <a:latin typeface="GE Inspira" panose="020F0603030400020203" pitchFamily="34" charset="0"/>
                <a:cs typeface="Trebuchet MS"/>
              </a:rPr>
              <a:t>.</a:t>
            </a:r>
            <a:endParaRPr sz="1000" dirty="0">
              <a:latin typeface="GE Inspira" panose="020F0603030400020203" pitchFamily="34" charset="0"/>
              <a:cs typeface="Trebuchet MS"/>
            </a:endParaRPr>
          </a:p>
        </p:txBody>
      </p:sp>
      <p:sp>
        <p:nvSpPr>
          <p:cNvPr id="39" name="object 39"/>
          <p:cNvSpPr txBox="1"/>
          <p:nvPr/>
        </p:nvSpPr>
        <p:spPr>
          <a:xfrm>
            <a:off x="5071324" y="5856984"/>
            <a:ext cx="1311923" cy="1194173"/>
          </a:xfrm>
          <a:prstGeom prst="rect">
            <a:avLst/>
          </a:prstGeom>
        </p:spPr>
        <p:txBody>
          <a:bodyPr vert="horz" wrap="square" lIns="0" tIns="12700" rIns="0" bIns="0" rtlCol="0">
            <a:spAutoFit/>
          </a:bodyPr>
          <a:lstStyle/>
          <a:p>
            <a:pPr marL="38100" marR="30480">
              <a:lnSpc>
                <a:spcPct val="108300"/>
              </a:lnSpc>
              <a:spcBef>
                <a:spcPts val="100"/>
              </a:spcBef>
            </a:pPr>
            <a:r>
              <a:rPr lang="pt-BR" sz="1000" b="1" dirty="0">
                <a:solidFill>
                  <a:srgbClr val="005EB8"/>
                </a:solidFill>
                <a:latin typeface="GE Inspira" panose="020F0603030400020203" pitchFamily="34" charset="0"/>
                <a:cs typeface="Trebuchet MS"/>
              </a:rPr>
              <a:t>Aumento de até 40% na </a:t>
            </a:r>
            <a:r>
              <a:rPr lang="pt-BR" sz="1000" b="1" dirty="0" err="1">
                <a:solidFill>
                  <a:srgbClr val="005EB8"/>
                </a:solidFill>
                <a:latin typeface="GE Inspira" panose="020F0603030400020203" pitchFamily="34" charset="0"/>
                <a:cs typeface="Trebuchet MS"/>
              </a:rPr>
              <a:t>detectabilidade</a:t>
            </a:r>
            <a:r>
              <a:rPr lang="pt-BR" sz="1000" b="1" dirty="0">
                <a:solidFill>
                  <a:srgbClr val="005EB8"/>
                </a:solidFill>
                <a:latin typeface="GE Inspira" panose="020F0603030400020203" pitchFamily="34" charset="0"/>
                <a:cs typeface="Trebuchet MS"/>
              </a:rPr>
              <a:t> </a:t>
            </a:r>
            <a:r>
              <a:rPr lang="pt-BR" sz="1000" dirty="0">
                <a:solidFill>
                  <a:srgbClr val="233848"/>
                </a:solidFill>
                <a:latin typeface="GE Inspira" panose="020F0603030400020203" pitchFamily="34" charset="0"/>
                <a:cs typeface="Trebuchet MS"/>
              </a:rPr>
              <a:t>aproveitando o
</a:t>
            </a:r>
            <a:r>
              <a:rPr lang="pt-BR" sz="1000" dirty="0" err="1">
                <a:solidFill>
                  <a:srgbClr val="233848"/>
                </a:solidFill>
                <a:latin typeface="GE Inspira" panose="020F0603030400020203" pitchFamily="34" charset="0"/>
                <a:cs typeface="Trebuchet MS"/>
              </a:rPr>
              <a:t>ultra-alta</a:t>
            </a:r>
            <a:r>
              <a:rPr lang="pt-BR" sz="1000" dirty="0">
                <a:solidFill>
                  <a:srgbClr val="233848"/>
                </a:solidFill>
                <a:latin typeface="GE Inspira" panose="020F0603030400020203" pitchFamily="34" charset="0"/>
                <a:cs typeface="Trebuchet MS"/>
              </a:rPr>
              <a:t> resolução e eficiência de dose do </a:t>
            </a:r>
            <a:r>
              <a:rPr lang="pt-BR" sz="1000" dirty="0" err="1">
                <a:solidFill>
                  <a:srgbClr val="233848"/>
                </a:solidFill>
                <a:latin typeface="GE Inspira" panose="020F0603030400020203" pitchFamily="34" charset="0"/>
                <a:cs typeface="Trebuchet MS"/>
              </a:rPr>
              <a:t>FlashPad</a:t>
            </a:r>
            <a:r>
              <a:rPr lang="pt-BR" sz="1000" dirty="0">
                <a:solidFill>
                  <a:srgbClr val="233848"/>
                </a:solidFill>
                <a:latin typeface="GE Inspira" panose="020F0603030400020203" pitchFamily="34" charset="0"/>
                <a:cs typeface="Trebuchet MS"/>
              </a:rPr>
              <a:t> HD.
</a:t>
            </a:r>
            <a:endParaRPr sz="1000" dirty="0">
              <a:latin typeface="GE Inspira" panose="020F0603030400020203" pitchFamily="34" charset="0"/>
              <a:cs typeface="Trebuchet MS"/>
            </a:endParaRPr>
          </a:p>
        </p:txBody>
      </p:sp>
      <p:sp>
        <p:nvSpPr>
          <p:cNvPr id="40" name="object 3"/>
          <p:cNvSpPr txBox="1"/>
          <p:nvPr/>
        </p:nvSpPr>
        <p:spPr>
          <a:xfrm>
            <a:off x="901700" y="1745488"/>
            <a:ext cx="4812030" cy="3097002"/>
          </a:xfrm>
          <a:prstGeom prst="rect">
            <a:avLst/>
          </a:prstGeom>
        </p:spPr>
        <p:txBody>
          <a:bodyPr vert="horz" wrap="square" lIns="0" tIns="95250" rIns="0" bIns="0" rtlCol="0">
            <a:spAutoFit/>
          </a:bodyPr>
          <a:lstStyle/>
          <a:p>
            <a:r>
              <a:rPr lang="pt-BR" sz="1000" b="1" dirty="0" err="1">
                <a:solidFill>
                  <a:srgbClr val="005EB8"/>
                </a:solidFill>
                <a:latin typeface="GE Inspira" panose="020F0603030400020203" pitchFamily="34" charset="0"/>
                <a:cs typeface="Trebuchet MS"/>
              </a:rPr>
              <a:t>FlashPad</a:t>
            </a:r>
            <a:r>
              <a:rPr lang="pt-BR" sz="1000" b="1" dirty="0">
                <a:solidFill>
                  <a:srgbClr val="005EB8"/>
                </a:solidFill>
                <a:latin typeface="GE Inspira" panose="020F0603030400020203" pitchFamily="34" charset="0"/>
                <a:cs typeface="Trebuchet MS"/>
              </a:rPr>
              <a:t> HD fornece detalhes anatômicos extraordinários em dose baixa.
</a:t>
            </a:r>
            <a:r>
              <a:rPr lang="pt-BR" sz="1000" dirty="0">
                <a:solidFill>
                  <a:srgbClr val="233848"/>
                </a:solidFill>
                <a:latin typeface="GE Inspira" panose="020F0603030400020203" pitchFamily="34" charset="0"/>
                <a:cs typeface="Trebuchet MS"/>
              </a:rPr>
              <a:t>Os mais recentes detectores sem fio fornecem alta resolução (100 </a:t>
            </a:r>
            <a:r>
              <a:rPr lang="pt-BR" sz="1000" dirty="0" err="1">
                <a:solidFill>
                  <a:srgbClr val="233848"/>
                </a:solidFill>
                <a:latin typeface="GE Inspira" panose="020F0603030400020203" pitchFamily="34" charset="0"/>
                <a:cs typeface="Trebuchet MS"/>
              </a:rPr>
              <a:t>mícrons</a:t>
            </a:r>
            <a:r>
              <a:rPr lang="pt-BR" sz="1000" dirty="0">
                <a:solidFill>
                  <a:srgbClr val="233848"/>
                </a:solidFill>
                <a:latin typeface="GE Inspira" panose="020F0603030400020203" pitchFamily="34" charset="0"/>
                <a:cs typeface="Trebuchet MS"/>
              </a:rPr>
              <a:t>, 5 </a:t>
            </a:r>
            <a:r>
              <a:rPr lang="pt-BR" sz="1000" dirty="0" err="1">
                <a:solidFill>
                  <a:srgbClr val="233848"/>
                </a:solidFill>
                <a:latin typeface="GE Inspira" panose="020F0603030400020203" pitchFamily="34" charset="0"/>
                <a:cs typeface="Trebuchet MS"/>
              </a:rPr>
              <a:t>lp</a:t>
            </a:r>
            <a:r>
              <a:rPr lang="pt-BR" sz="1000" dirty="0">
                <a:solidFill>
                  <a:srgbClr val="233848"/>
                </a:solidFill>
                <a:latin typeface="GE Inspira" panose="020F0603030400020203" pitchFamily="34" charset="0"/>
                <a:cs typeface="Trebuchet MS"/>
              </a:rPr>
              <a:t>/mm) e excelente eficiência de dose (75% DQE). </a:t>
            </a:r>
            <a:r>
              <a:rPr sz="1000" u="sng" dirty="0" err="1">
                <a:solidFill>
                  <a:srgbClr val="233848"/>
                </a:solidFill>
                <a:uFill>
                  <a:solidFill>
                    <a:srgbClr val="233848"/>
                  </a:solidFill>
                </a:uFill>
                <a:latin typeface="GE Inspira" panose="020F0603030400020203" pitchFamily="34" charset="0"/>
                <a:cs typeface="Trebuchet MS"/>
                <a:hlinkClick r:id="rId13"/>
              </a:rPr>
              <a:t>FlashPad</a:t>
            </a:r>
            <a:r>
              <a:rPr sz="1000" u="sng" dirty="0">
                <a:solidFill>
                  <a:srgbClr val="233848"/>
                </a:solidFill>
                <a:uFill>
                  <a:solidFill>
                    <a:srgbClr val="233848"/>
                  </a:solidFill>
                </a:uFill>
                <a:latin typeface="GE Inspira" panose="020F0603030400020203" pitchFamily="34" charset="0"/>
                <a:cs typeface="Trebuchet MS"/>
                <a:hlinkClick r:id="rId13"/>
              </a:rPr>
              <a:t> HD detectors</a:t>
            </a:r>
            <a:r>
              <a:rPr sz="1000" dirty="0">
                <a:solidFill>
                  <a:srgbClr val="233848"/>
                </a:solidFill>
                <a:latin typeface="GE Inspira" panose="020F0603030400020203" pitchFamily="34" charset="0"/>
                <a:cs typeface="Trebuchet MS"/>
                <a:hlinkClick r:id="rId13"/>
              </a:rPr>
              <a:t> </a:t>
            </a:r>
            <a:r>
              <a:rPr lang="pt-BR" sz="1000" dirty="0">
                <a:solidFill>
                  <a:srgbClr val="233848"/>
                </a:solidFill>
                <a:latin typeface="GE Inspira" panose="020F0603030400020203" pitchFamily="34" charset="0"/>
                <a:cs typeface="Trebuchet MS"/>
              </a:rPr>
              <a:t>têm quatro vezes mais pixels por área para imagens de raios-X nítidas.
</a:t>
            </a:r>
            <a:endParaRPr lang="en-US" sz="1000" b="1" dirty="0">
              <a:solidFill>
                <a:srgbClr val="005EB8"/>
              </a:solidFill>
              <a:latin typeface="GE Inspira" panose="020F0603030400020203" pitchFamily="34" charset="0"/>
              <a:cs typeface="Trebuchet MS"/>
            </a:endParaRPr>
          </a:p>
          <a:p>
            <a:r>
              <a:rPr lang="pt-BR" sz="1000" b="1" dirty="0">
                <a:solidFill>
                  <a:srgbClr val="005EB8"/>
                </a:solidFill>
                <a:latin typeface="GE Inspira" panose="020F0603030400020203" pitchFamily="34" charset="0"/>
                <a:cs typeface="Trebuchet MS"/>
              </a:rPr>
              <a:t>A Helix 2.1 oferece visual de imagem aprimorado personalizado.
</a:t>
            </a:r>
            <a:r>
              <a:rPr lang="pt-BR" sz="1000" dirty="0">
                <a:solidFill>
                  <a:srgbClr val="233848"/>
                </a:solidFill>
                <a:latin typeface="GE Inspira" panose="020F0603030400020203" pitchFamily="34" charset="0"/>
                <a:cs typeface="Trebuchet MS"/>
              </a:rPr>
              <a:t>O processamento avançado de imagem </a:t>
            </a:r>
            <a:r>
              <a:rPr lang="pt-BR" sz="1000" dirty="0" err="1">
                <a:solidFill>
                  <a:srgbClr val="233848"/>
                </a:solidFill>
                <a:latin typeface="GE Inspira" panose="020F0603030400020203" pitchFamily="34" charset="0"/>
                <a:cs typeface="Trebuchet MS"/>
              </a:rPr>
              <a:t>helix</a:t>
            </a:r>
            <a:r>
              <a:rPr lang="pt-BR" sz="1000" dirty="0">
                <a:solidFill>
                  <a:srgbClr val="233848"/>
                </a:solidFill>
                <a:latin typeface="GE Inspira" panose="020F0603030400020203" pitchFamily="34" charset="0"/>
                <a:cs typeface="Trebuchet MS"/>
              </a:rPr>
              <a:t>™ 2.1 oferece brilho automatizado e contraste orientados por IA para melhorar a consistência, independentemente das variações na dose, posicionamento do paciente, campo de visão e implantes metálicos</a:t>
            </a:r>
            <a:r>
              <a:rPr lang="en-US" sz="1000" dirty="0">
                <a:solidFill>
                  <a:srgbClr val="233848"/>
                </a:solidFill>
                <a:latin typeface="GE Inspira" panose="020F0603030400020203" pitchFamily="34" charset="0"/>
                <a:cs typeface="Trebuchet MS"/>
              </a:rPr>
              <a:t>. </a:t>
            </a:r>
            <a:r>
              <a:rPr lang="en-US" sz="1000" u="sng" dirty="0">
                <a:solidFill>
                  <a:srgbClr val="233848"/>
                </a:solidFill>
                <a:uFill>
                  <a:solidFill>
                    <a:srgbClr val="233848"/>
                  </a:solidFill>
                </a:uFill>
                <a:latin typeface="GE Inspira" panose="020F0603030400020203" pitchFamily="34" charset="0"/>
                <a:cs typeface="Trebuchet MS"/>
                <a:hlinkClick r:id="rId14"/>
              </a:rPr>
              <a:t>Anatomy specific image enhancement</a:t>
            </a:r>
            <a:r>
              <a:rPr lang="en-US" sz="1000" dirty="0">
                <a:solidFill>
                  <a:srgbClr val="233848"/>
                </a:solidFill>
                <a:latin typeface="GE Inspira" panose="020F0603030400020203" pitchFamily="34" charset="0"/>
                <a:cs typeface="Trebuchet MS"/>
                <a:hlinkClick r:id="rId14"/>
              </a:rPr>
              <a:t>, </a:t>
            </a:r>
            <a:r>
              <a:rPr lang="pt-BR" sz="1000" dirty="0">
                <a:solidFill>
                  <a:srgbClr val="233848"/>
                </a:solidFill>
                <a:latin typeface="GE Inspira" panose="020F0603030400020203" pitchFamily="34" charset="0"/>
                <a:cs typeface="Trebuchet MS"/>
              </a:rPr>
              <a:t>O LCE (Local </a:t>
            </a:r>
            <a:r>
              <a:rPr lang="pt-BR" sz="1000" dirty="0" err="1">
                <a:solidFill>
                  <a:srgbClr val="233848"/>
                </a:solidFill>
                <a:latin typeface="GE Inspira" panose="020F0603030400020203" pitchFamily="34" charset="0"/>
                <a:cs typeface="Trebuchet MS"/>
              </a:rPr>
              <a:t>Contrast</a:t>
            </a:r>
            <a:r>
              <a:rPr lang="pt-BR" sz="1000" dirty="0">
                <a:solidFill>
                  <a:srgbClr val="233848"/>
                </a:solidFill>
                <a:latin typeface="GE Inspira" panose="020F0603030400020203" pitchFamily="34" charset="0"/>
                <a:cs typeface="Trebuchet MS"/>
              </a:rPr>
              <a:t> </a:t>
            </a:r>
            <a:r>
              <a:rPr lang="pt-BR" sz="1000" dirty="0" err="1">
                <a:solidFill>
                  <a:srgbClr val="233848"/>
                </a:solidFill>
                <a:latin typeface="GE Inspira" panose="020F0603030400020203" pitchFamily="34" charset="0"/>
                <a:cs typeface="Trebuchet MS"/>
              </a:rPr>
              <a:t>Enhancement</a:t>
            </a:r>
            <a:r>
              <a:rPr lang="pt-BR" sz="1000" dirty="0">
                <a:solidFill>
                  <a:srgbClr val="233848"/>
                </a:solidFill>
                <a:latin typeface="GE Inspira" panose="020F0603030400020203" pitchFamily="34" charset="0"/>
                <a:cs typeface="Trebuchet MS"/>
              </a:rPr>
              <a:t>, aprimoramento do contraste local) e o filtro de ruído de preservação detalhada (DPNR) combinam-se para fornecer detalhes ósseos requintados e delineamento claro do tecido mole.
</a:t>
            </a:r>
            <a:endParaRPr lang="en-US" sz="1000" b="1" dirty="0">
              <a:solidFill>
                <a:srgbClr val="005EB8"/>
              </a:solidFill>
              <a:latin typeface="GE Inspira" panose="020F0603030400020203" pitchFamily="34" charset="0"/>
              <a:cs typeface="Trebuchet MS"/>
            </a:endParaRPr>
          </a:p>
          <a:p>
            <a:r>
              <a:rPr lang="pt-BR" sz="1000" b="1" dirty="0">
                <a:solidFill>
                  <a:srgbClr val="005EB8"/>
                </a:solidFill>
                <a:latin typeface="GE Inspira" panose="020F0603030400020203" pitchFamily="34" charset="0"/>
                <a:cs typeface="Trebuchet MS"/>
              </a:rPr>
              <a:t>Processamento avançado de imagem com Helix™ 2.1
</a:t>
            </a:r>
            <a:r>
              <a:rPr lang="pt-BR" sz="1000" dirty="0">
                <a:solidFill>
                  <a:srgbClr val="233848"/>
                </a:solidFill>
                <a:latin typeface="GE Inspira" panose="020F0603030400020203" pitchFamily="34" charset="0"/>
                <a:cs typeface="Trebuchet MS"/>
              </a:rPr>
              <a:t>O Processamento Avançado de Imagem </a:t>
            </a:r>
            <a:r>
              <a:rPr lang="pt-BR" sz="1000" dirty="0" err="1">
                <a:solidFill>
                  <a:srgbClr val="233848"/>
                </a:solidFill>
                <a:latin typeface="GE Inspira" panose="020F0603030400020203" pitchFamily="34" charset="0"/>
                <a:cs typeface="Trebuchet MS"/>
              </a:rPr>
              <a:t>helix</a:t>
            </a:r>
            <a:r>
              <a:rPr lang="pt-BR" sz="1000" dirty="0">
                <a:solidFill>
                  <a:srgbClr val="233848"/>
                </a:solidFill>
                <a:latin typeface="GE Inspira" panose="020F0603030400020203" pitchFamily="34" charset="0"/>
                <a:cs typeface="Trebuchet MS"/>
              </a:rPr>
              <a:t> 2.1 oferece todos os benefícios da Helix com melhor redução de ruído e com brilho e contraste automatizados orientados por IA, proporcionando maior consistência apesar das variações na técnica de exposição e das condições desafiadoras do exame.
</a:t>
            </a:r>
            <a:endParaRPr sz="1000" dirty="0">
              <a:latin typeface="GE Inspira" panose="020F0603030400020203" pitchFamily="34" charset="0"/>
              <a:cs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15584" y="1234439"/>
            <a:ext cx="3785870" cy="6537959"/>
          </a:xfrm>
          <a:custGeom>
            <a:avLst/>
            <a:gdLst/>
            <a:ahLst/>
            <a:cxnLst/>
            <a:rect l="l" t="t" r="r" b="b"/>
            <a:pathLst>
              <a:path w="3785870" h="6537959">
                <a:moveTo>
                  <a:pt x="3785616" y="0"/>
                </a:moveTo>
                <a:lnTo>
                  <a:pt x="0" y="0"/>
                </a:lnTo>
                <a:lnTo>
                  <a:pt x="0" y="6537959"/>
                </a:lnTo>
                <a:lnTo>
                  <a:pt x="3785616" y="6537959"/>
                </a:lnTo>
                <a:lnTo>
                  <a:pt x="3785616" y="0"/>
                </a:lnTo>
                <a:close/>
              </a:path>
            </a:pathLst>
          </a:custGeom>
          <a:solidFill>
            <a:srgbClr val="333E47"/>
          </a:solidFill>
        </p:spPr>
        <p:txBody>
          <a:bodyPr wrap="square" lIns="0" tIns="0" rIns="0" bIns="0" rtlCol="0"/>
          <a:lstStyle/>
          <a:p>
            <a:endParaRPr>
              <a:latin typeface="GE Inspira" panose="020F0603030400020203" pitchFamily="34" charset="0"/>
            </a:endParaRPr>
          </a:p>
        </p:txBody>
      </p:sp>
      <p:sp>
        <p:nvSpPr>
          <p:cNvPr id="3" name="object 3"/>
          <p:cNvSpPr txBox="1">
            <a:spLocks noGrp="1"/>
          </p:cNvSpPr>
          <p:nvPr>
            <p:ph type="title"/>
          </p:nvPr>
        </p:nvSpPr>
        <p:spPr>
          <a:xfrm>
            <a:off x="901699" y="923032"/>
            <a:ext cx="5608827" cy="1120820"/>
          </a:xfrm>
          <a:prstGeom prst="rect">
            <a:avLst/>
          </a:prstGeom>
        </p:spPr>
        <p:txBody>
          <a:bodyPr vert="horz" wrap="square" lIns="0" tIns="43180" rIns="0" bIns="0" rtlCol="0">
            <a:spAutoFit/>
          </a:bodyPr>
          <a:lstStyle/>
          <a:p>
            <a:pPr marL="12700" marR="5080">
              <a:lnSpc>
                <a:spcPts val="2700"/>
              </a:lnSpc>
              <a:spcBef>
                <a:spcPts val="340"/>
              </a:spcBef>
            </a:pPr>
            <a:r>
              <a:rPr lang="pt-BR" dirty="0">
                <a:latin typeface="GE Inspira" panose="020F0603030400020203" pitchFamily="34" charset="0"/>
              </a:rPr>
              <a:t>Aplicações clínicas avançadas fornecem mais informações de diagnóstico
</a:t>
            </a:r>
            <a:endParaRPr dirty="0">
              <a:latin typeface="GE Inspira" panose="020F0603030400020203" pitchFamily="34" charset="0"/>
            </a:endParaRPr>
          </a:p>
        </p:txBody>
      </p:sp>
      <p:pic>
        <p:nvPicPr>
          <p:cNvPr id="6" name="object 6"/>
          <p:cNvPicPr/>
          <p:nvPr/>
        </p:nvPicPr>
        <p:blipFill>
          <a:blip r:embed="rId2" cstate="print"/>
          <a:stretch>
            <a:fillRect/>
          </a:stretch>
        </p:blipFill>
        <p:spPr>
          <a:xfrm>
            <a:off x="914400" y="3767328"/>
            <a:ext cx="1358061" cy="1463889"/>
          </a:xfrm>
          <a:prstGeom prst="rect">
            <a:avLst/>
          </a:prstGeom>
        </p:spPr>
      </p:pic>
      <p:pic>
        <p:nvPicPr>
          <p:cNvPr id="7" name="object 7"/>
          <p:cNvPicPr/>
          <p:nvPr/>
        </p:nvPicPr>
        <p:blipFill>
          <a:blip r:embed="rId3" cstate="print"/>
          <a:stretch>
            <a:fillRect/>
          </a:stretch>
        </p:blipFill>
        <p:spPr>
          <a:xfrm>
            <a:off x="2390915" y="3767328"/>
            <a:ext cx="1358062" cy="1466964"/>
          </a:xfrm>
          <a:prstGeom prst="rect">
            <a:avLst/>
          </a:prstGeom>
        </p:spPr>
      </p:pic>
      <p:pic>
        <p:nvPicPr>
          <p:cNvPr id="8" name="object 8"/>
          <p:cNvPicPr/>
          <p:nvPr/>
        </p:nvPicPr>
        <p:blipFill>
          <a:blip r:embed="rId4" cstate="print"/>
          <a:stretch>
            <a:fillRect/>
          </a:stretch>
        </p:blipFill>
        <p:spPr>
          <a:xfrm>
            <a:off x="3872306" y="3767328"/>
            <a:ext cx="1358061" cy="1468755"/>
          </a:xfrm>
          <a:prstGeom prst="rect">
            <a:avLst/>
          </a:prstGeom>
        </p:spPr>
      </p:pic>
      <p:grpSp>
        <p:nvGrpSpPr>
          <p:cNvPr id="9" name="object 9"/>
          <p:cNvGrpSpPr/>
          <p:nvPr/>
        </p:nvGrpSpPr>
        <p:grpSpPr>
          <a:xfrm>
            <a:off x="5815584" y="1581911"/>
            <a:ext cx="3785870" cy="6190615"/>
            <a:chOff x="5815584" y="1581911"/>
            <a:chExt cx="3785870" cy="6190615"/>
          </a:xfrm>
        </p:grpSpPr>
        <p:pic>
          <p:nvPicPr>
            <p:cNvPr id="10" name="object 10"/>
            <p:cNvPicPr/>
            <p:nvPr/>
          </p:nvPicPr>
          <p:blipFill>
            <a:blip r:embed="rId5" cstate="print"/>
            <a:stretch>
              <a:fillRect/>
            </a:stretch>
          </p:blipFill>
          <p:spPr>
            <a:xfrm>
              <a:off x="7095744" y="1581911"/>
              <a:ext cx="2148840" cy="2606040"/>
            </a:xfrm>
            <a:prstGeom prst="rect">
              <a:avLst/>
            </a:prstGeom>
          </p:spPr>
        </p:pic>
        <p:pic>
          <p:nvPicPr>
            <p:cNvPr id="11" name="object 11"/>
            <p:cNvPicPr/>
            <p:nvPr/>
          </p:nvPicPr>
          <p:blipFill>
            <a:blip r:embed="rId6" cstate="print"/>
            <a:stretch>
              <a:fillRect/>
            </a:stretch>
          </p:blipFill>
          <p:spPr>
            <a:xfrm>
              <a:off x="5815584" y="7315200"/>
              <a:ext cx="3785616" cy="457200"/>
            </a:xfrm>
            <a:prstGeom prst="rect">
              <a:avLst/>
            </a:prstGeom>
          </p:spPr>
        </p:pic>
        <p:pic>
          <p:nvPicPr>
            <p:cNvPr id="12" name="object 12"/>
            <p:cNvPicPr/>
            <p:nvPr/>
          </p:nvPicPr>
          <p:blipFill>
            <a:blip r:embed="rId7" cstate="print"/>
            <a:stretch>
              <a:fillRect/>
            </a:stretch>
          </p:blipFill>
          <p:spPr>
            <a:xfrm>
              <a:off x="6172200" y="1582272"/>
              <a:ext cx="796442" cy="2606035"/>
            </a:xfrm>
            <a:prstGeom prst="rect">
              <a:avLst/>
            </a:prstGeom>
          </p:spPr>
        </p:pic>
      </p:grpSp>
      <p:sp>
        <p:nvSpPr>
          <p:cNvPr id="13" name="object 13"/>
          <p:cNvSpPr txBox="1"/>
          <p:nvPr/>
        </p:nvSpPr>
        <p:spPr>
          <a:xfrm>
            <a:off x="869696" y="7279130"/>
            <a:ext cx="3930904" cy="13593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233848"/>
                </a:solidFill>
                <a:latin typeface="GE Inspira" panose="020F0603030400020203" pitchFamily="34" charset="0"/>
                <a:cs typeface="Trebuchet MS"/>
              </a:rPr>
              <a:t>†</a:t>
            </a:r>
            <a:r>
              <a:rPr lang="pt-BR" sz="800" dirty="0">
                <a:solidFill>
                  <a:srgbClr val="233848"/>
                </a:solidFill>
                <a:latin typeface="GE Inspira" panose="020F0603030400020203" pitchFamily="34" charset="0"/>
                <a:cs typeface="Trebuchet MS"/>
              </a:rPr>
              <a:t> </a:t>
            </a:r>
            <a:r>
              <a:rPr sz="800" dirty="0">
                <a:solidFill>
                  <a:srgbClr val="233848"/>
                </a:solidFill>
                <a:latin typeface="GE Inspira" panose="020F0603030400020203" pitchFamily="34" charset="0"/>
                <a:cs typeface="Trebuchet MS"/>
              </a:rPr>
              <a:t>Denotes optional features</a:t>
            </a:r>
            <a:endParaRPr sz="800" dirty="0">
              <a:latin typeface="GE Inspira" panose="020F0603030400020203" pitchFamily="34" charset="0"/>
              <a:cs typeface="Trebuchet MS"/>
            </a:endParaRPr>
          </a:p>
        </p:txBody>
      </p:sp>
      <p:sp>
        <p:nvSpPr>
          <p:cNvPr id="14" name="object 4"/>
          <p:cNvSpPr txBox="1"/>
          <p:nvPr/>
        </p:nvSpPr>
        <p:spPr>
          <a:xfrm>
            <a:off x="889000" y="1847340"/>
            <a:ext cx="4341367" cy="1590179"/>
          </a:xfrm>
          <a:prstGeom prst="rect">
            <a:avLst/>
          </a:prstGeom>
        </p:spPr>
        <p:txBody>
          <a:bodyPr vert="horz" wrap="square" lIns="0" tIns="25400" rIns="0" bIns="0" rtlCol="0">
            <a:spAutoFit/>
          </a:bodyPr>
          <a:lstStyle/>
          <a:p>
            <a:pPr marL="25400">
              <a:lnSpc>
                <a:spcPct val="100000"/>
              </a:lnSpc>
              <a:spcBef>
                <a:spcPts val="200"/>
              </a:spcBef>
            </a:pPr>
            <a:r>
              <a:rPr lang="pt-BR" sz="1000" b="1" dirty="0">
                <a:solidFill>
                  <a:srgbClr val="233848"/>
                </a:solidFill>
                <a:latin typeface="GE Inspira" panose="020F0603030400020203" pitchFamily="34" charset="0"/>
                <a:cs typeface="Trebuchet MS"/>
              </a:rPr>
              <a:t>Em 90% dos casos em que ocorrem erros no diagnóstico de câncer de pulmão nos raios-X do tórax</a:t>
            </a:r>
            <a:r>
              <a:rPr sz="1000" b="1" dirty="0">
                <a:solidFill>
                  <a:srgbClr val="233848"/>
                </a:solidFill>
                <a:latin typeface="GE Inspira" panose="020F0603030400020203" pitchFamily="34" charset="0"/>
                <a:cs typeface="Trebuchet MS"/>
              </a:rPr>
              <a:t>, </a:t>
            </a:r>
            <a:r>
              <a:rPr lang="pt-BR" sz="1000" dirty="0">
                <a:solidFill>
                  <a:srgbClr val="233848"/>
                </a:solidFill>
                <a:latin typeface="GE Inspira" panose="020F0603030400020203" pitchFamily="34" charset="0"/>
                <a:cs typeface="Trebuchet MS"/>
              </a:rPr>
              <a:t>pode ser desafiador para os radiologistas distinguir uma lesão pulmonar de ossos, vasos pulmonares, estruturas mediastinais e outras estruturas anatômicas complexas.5
</a:t>
            </a:r>
            <a:r>
              <a:rPr sz="1000" b="1" u="heavy" dirty="0">
                <a:solidFill>
                  <a:srgbClr val="233848"/>
                </a:solidFill>
                <a:uFill>
                  <a:solidFill>
                    <a:srgbClr val="005EB8"/>
                  </a:solidFill>
                </a:uFill>
                <a:latin typeface="GE Inspira" panose="020F0603030400020203" pitchFamily="34" charset="0"/>
                <a:cs typeface="Trebuchet MS"/>
                <a:hlinkClick r:id="rId8"/>
              </a:rPr>
              <a:t>Dual Energy Subtraction</a:t>
            </a:r>
            <a:r>
              <a:rPr sz="1000" b="1" baseline="30000" dirty="0">
                <a:solidFill>
                  <a:srgbClr val="233848"/>
                </a:solidFill>
                <a:latin typeface="GE Inspira" panose="020F0603030400020203" pitchFamily="34" charset="0"/>
                <a:cs typeface="Trebuchet MS"/>
              </a:rPr>
              <a:t>†</a:t>
            </a:r>
            <a:r>
              <a:rPr sz="1000" b="1" dirty="0">
                <a:solidFill>
                  <a:srgbClr val="233848"/>
                </a:solidFill>
                <a:latin typeface="GE Inspira" panose="020F0603030400020203" pitchFamily="34" charset="0"/>
                <a:cs typeface="Trebuchet MS"/>
              </a:rPr>
              <a:t> </a:t>
            </a:r>
            <a:r>
              <a:rPr lang="pt-BR" sz="1000" dirty="0">
                <a:solidFill>
                  <a:srgbClr val="233848"/>
                </a:solidFill>
                <a:latin typeface="GE Inspira" panose="020F0603030400020203" pitchFamily="34" charset="0"/>
                <a:cs typeface="Trebuchet MS"/>
              </a:rPr>
              <a:t>em menos de 160 </a:t>
            </a:r>
            <a:r>
              <a:rPr lang="pt-BR" sz="1000" dirty="0" err="1">
                <a:solidFill>
                  <a:srgbClr val="233848"/>
                </a:solidFill>
                <a:latin typeface="GE Inspira" panose="020F0603030400020203" pitchFamily="34" charset="0"/>
                <a:cs typeface="Trebuchet MS"/>
              </a:rPr>
              <a:t>ms</a:t>
            </a:r>
            <a:r>
              <a:rPr lang="pt-BR" sz="1000" dirty="0">
                <a:solidFill>
                  <a:srgbClr val="233848"/>
                </a:solidFill>
                <a:latin typeface="GE Inspira" panose="020F0603030400020203" pitchFamily="34" charset="0"/>
                <a:cs typeface="Trebuchet MS"/>
              </a:rPr>
              <a:t> gera um raio-X padrão, uma imagem de tecido mole e uma imagem óssea baseada em cálcio. A Subtração de Energia Dupla pode ajudar a eliminar obstruções de ossos </a:t>
            </a:r>
            <a:r>
              <a:rPr lang="pt-BR" sz="1000" dirty="0" err="1">
                <a:solidFill>
                  <a:srgbClr val="233848"/>
                </a:solidFill>
                <a:latin typeface="GE Inspira" panose="020F0603030400020203" pitchFamily="34" charset="0"/>
                <a:cs typeface="Trebuchet MS"/>
              </a:rPr>
              <a:t>sobrellying</a:t>
            </a:r>
            <a:r>
              <a:rPr lang="pt-BR" sz="1000" dirty="0">
                <a:solidFill>
                  <a:srgbClr val="233848"/>
                </a:solidFill>
                <a:latin typeface="GE Inspira" panose="020F0603030400020203" pitchFamily="34" charset="0"/>
                <a:cs typeface="Trebuchet MS"/>
              </a:rPr>
              <a:t> para permitir a detecção de anormalidades que podem ter sido escondidas em uma radiografia convencional, ao mesmo tempo em que fornece informações adicionais sobre calcificações.</a:t>
            </a:r>
            <a:endParaRPr sz="1000" dirty="0">
              <a:latin typeface="GE Inspira" panose="020F0603030400020203" pitchFamily="34" charset="0"/>
              <a:cs typeface="Trebuchet MS"/>
            </a:endParaRPr>
          </a:p>
        </p:txBody>
      </p:sp>
      <p:sp>
        <p:nvSpPr>
          <p:cNvPr id="15" name="object 5"/>
          <p:cNvSpPr txBox="1"/>
          <p:nvPr/>
        </p:nvSpPr>
        <p:spPr>
          <a:xfrm>
            <a:off x="6173215" y="4389739"/>
            <a:ext cx="3199386" cy="2936701"/>
          </a:xfrm>
          <a:prstGeom prst="rect">
            <a:avLst/>
          </a:prstGeom>
        </p:spPr>
        <p:txBody>
          <a:bodyPr vert="horz" wrap="square" lIns="0" tIns="12700" rIns="0" bIns="0" rtlCol="0">
            <a:spAutoFit/>
          </a:bodyPr>
          <a:lstStyle/>
          <a:p>
            <a:pPr marL="12700" marR="167005">
              <a:spcBef>
                <a:spcPts val="100"/>
              </a:spcBef>
            </a:pPr>
            <a:r>
              <a:rPr lang="pt-BR" sz="1000" dirty="0">
                <a:solidFill>
                  <a:srgbClr val="FFFFFF"/>
                </a:solidFill>
                <a:latin typeface="GE Inspira" panose="020F0603030400020203" pitchFamily="34" charset="0"/>
                <a:cs typeface="Trebuchet MS"/>
              </a:rPr>
              <a:t>A cola automática de imagem no suporte de parede permite a aquisição automatizada de duas a cinco imagens cobrindo até 150 cm (59 in). Fácil e eficiente para tecnólogos com tempo de aquisição inferior a 10 segundos e uma imagem totalmente costurada aparecendo em menos de 22 segundos para uma área de cobertura de 35,4 cm, as imagens fornecem ao radiologista os dados de que precisam.</a:t>
            </a:r>
            <a:endParaRPr sz="1450" dirty="0">
              <a:latin typeface="GE Inspira" panose="020F0603030400020203" pitchFamily="34" charset="0"/>
              <a:cs typeface="Trebuchet MS"/>
            </a:endParaRPr>
          </a:p>
          <a:p>
            <a:pPr marL="17145" marR="313055"/>
            <a:r>
              <a:rPr lang="pt-BR" sz="1000" b="1" dirty="0">
                <a:solidFill>
                  <a:srgbClr val="FFFFFF"/>
                </a:solidFill>
                <a:latin typeface="GE Inspira" panose="020F0603030400020203" pitchFamily="34" charset="0"/>
                <a:cs typeface="Trebuchet MS"/>
              </a:rPr>
              <a:t>
Estudos de pernas longas e coluna requerem costura rápida de imagem, livre de distorções causadas por paralaxe.
</a:t>
            </a:r>
            <a:r>
              <a:rPr sz="1000" b="1" u="heavy" dirty="0">
                <a:solidFill>
                  <a:srgbClr val="FFFFFF"/>
                </a:solidFill>
                <a:uFill>
                  <a:solidFill>
                    <a:srgbClr val="FFFFFF"/>
                  </a:solidFill>
                </a:uFill>
                <a:latin typeface="GE Inspira" panose="020F0603030400020203" pitchFamily="34" charset="0"/>
                <a:cs typeface="Trebuchet MS"/>
                <a:hlinkClick r:id="rId9"/>
              </a:rPr>
              <a:t>Auto Image Paste</a:t>
            </a:r>
            <a:r>
              <a:rPr sz="1000" b="1" baseline="30000" dirty="0">
                <a:solidFill>
                  <a:srgbClr val="FFFFFF"/>
                </a:solidFill>
                <a:latin typeface="GE Inspira" panose="020F0603030400020203" pitchFamily="34" charset="0"/>
                <a:cs typeface="Trebuchet MS"/>
              </a:rPr>
              <a:t>†</a:t>
            </a:r>
            <a:r>
              <a:rPr sz="1000" b="1" dirty="0">
                <a:solidFill>
                  <a:srgbClr val="FFFFFF"/>
                </a:solidFill>
                <a:latin typeface="GE Inspira" panose="020F0603030400020203" pitchFamily="34" charset="0"/>
                <a:cs typeface="Trebuchet MS"/>
              </a:rPr>
              <a:t> </a:t>
            </a:r>
            <a:r>
              <a:rPr lang="pt-BR" sz="1000" dirty="0">
                <a:solidFill>
                  <a:srgbClr val="FFFFFF"/>
                </a:solidFill>
                <a:latin typeface="GE Inspira" panose="020F0603030400020203" pitchFamily="34" charset="0"/>
                <a:cs typeface="Trebuchet MS"/>
              </a:rPr>
              <a:t>é um procedimento altamente automatizado e eficiente que cria uma única imagem costurada que vai além do tamanho do detector. Para imagens da coluna vertebral, o inteligente </a:t>
            </a:r>
            <a:r>
              <a:rPr sz="1000" u="sng" dirty="0">
                <a:solidFill>
                  <a:srgbClr val="FFFFFF"/>
                </a:solidFill>
                <a:uFill>
                  <a:solidFill>
                    <a:srgbClr val="FFFFFF"/>
                  </a:solidFill>
                </a:uFill>
                <a:latin typeface="GE Inspira" panose="020F0603030400020203" pitchFamily="34" charset="0"/>
                <a:cs typeface="Trebuchet MS"/>
                <a:hlinkClick r:id="rId10"/>
              </a:rPr>
              <a:t>Auto Spine algorithm</a:t>
            </a:r>
            <a:r>
              <a:rPr sz="1000" dirty="0">
                <a:solidFill>
                  <a:srgbClr val="FFFFFF"/>
                </a:solidFill>
                <a:latin typeface="GE Inspira" panose="020F0603030400020203" pitchFamily="34" charset="0"/>
                <a:cs typeface="Trebuchet MS"/>
                <a:hlinkClick r:id="rId10"/>
              </a:rPr>
              <a:t> </a:t>
            </a:r>
            <a:r>
              <a:rPr lang="pt-BR" sz="1000" dirty="0">
                <a:solidFill>
                  <a:srgbClr val="FFFFFF"/>
                </a:solidFill>
                <a:latin typeface="GE Inspira" panose="020F0603030400020203" pitchFamily="34" charset="0"/>
                <a:cs typeface="Trebuchet MS"/>
              </a:rPr>
              <a:t>segue o contorno da coluna vertebral para equalização vertical para permitir um equilíbrio natural de brilho e contraste ao longo do corpo do paciente.</a:t>
            </a:r>
            <a:endParaRPr sz="1000" dirty="0">
              <a:latin typeface="GE Inspira" panose="020F0603030400020203" pitchFamily="34" charset="0"/>
              <a:cs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7200" y="2615183"/>
            <a:ext cx="9601200" cy="4700270"/>
            <a:chOff x="457200" y="2615183"/>
            <a:chExt cx="9601200" cy="4700270"/>
          </a:xfrm>
        </p:grpSpPr>
        <p:sp>
          <p:nvSpPr>
            <p:cNvPr id="3" name="object 3"/>
            <p:cNvSpPr/>
            <p:nvPr/>
          </p:nvSpPr>
          <p:spPr>
            <a:xfrm>
              <a:off x="457200" y="2615183"/>
              <a:ext cx="9601200" cy="4700270"/>
            </a:xfrm>
            <a:custGeom>
              <a:avLst/>
              <a:gdLst/>
              <a:ahLst/>
              <a:cxnLst/>
              <a:rect l="l" t="t" r="r" b="b"/>
              <a:pathLst>
                <a:path w="9601200" h="4700270">
                  <a:moveTo>
                    <a:pt x="9601200" y="0"/>
                  </a:moveTo>
                  <a:lnTo>
                    <a:pt x="0" y="0"/>
                  </a:lnTo>
                  <a:lnTo>
                    <a:pt x="0" y="4700016"/>
                  </a:lnTo>
                  <a:lnTo>
                    <a:pt x="9601200" y="4700016"/>
                  </a:lnTo>
                  <a:lnTo>
                    <a:pt x="9601200" y="0"/>
                  </a:lnTo>
                  <a:close/>
                </a:path>
              </a:pathLst>
            </a:custGeom>
            <a:solidFill>
              <a:srgbClr val="333E47"/>
            </a:solidFill>
          </p:spPr>
          <p:txBody>
            <a:bodyPr wrap="square" lIns="0" tIns="0" rIns="0" bIns="0" rtlCol="0"/>
            <a:lstStyle/>
            <a:p>
              <a:endParaRPr>
                <a:latin typeface="GE Inspira" panose="020F0603030400020203" pitchFamily="34" charset="0"/>
              </a:endParaRPr>
            </a:p>
          </p:txBody>
        </p:sp>
        <p:pic>
          <p:nvPicPr>
            <p:cNvPr id="4" name="object 4"/>
            <p:cNvPicPr/>
            <p:nvPr/>
          </p:nvPicPr>
          <p:blipFill>
            <a:blip r:embed="rId2" cstate="print"/>
            <a:stretch>
              <a:fillRect/>
            </a:stretch>
          </p:blipFill>
          <p:spPr>
            <a:xfrm>
              <a:off x="8906256" y="2615183"/>
              <a:ext cx="1152144" cy="4700016"/>
            </a:xfrm>
            <a:prstGeom prst="rect">
              <a:avLst/>
            </a:prstGeom>
          </p:spPr>
        </p:pic>
      </p:grpSp>
      <p:sp>
        <p:nvSpPr>
          <p:cNvPr id="5" name="object 5"/>
          <p:cNvSpPr txBox="1">
            <a:spLocks noGrp="1"/>
          </p:cNvSpPr>
          <p:nvPr>
            <p:ph type="title"/>
          </p:nvPr>
        </p:nvSpPr>
        <p:spPr>
          <a:xfrm>
            <a:off x="901700" y="438401"/>
            <a:ext cx="3434079" cy="1120820"/>
          </a:xfrm>
          <a:prstGeom prst="rect">
            <a:avLst/>
          </a:prstGeom>
        </p:spPr>
        <p:txBody>
          <a:bodyPr vert="horz" wrap="square" lIns="0" tIns="43180" rIns="0" bIns="0" rtlCol="0">
            <a:spAutoFit/>
          </a:bodyPr>
          <a:lstStyle/>
          <a:p>
            <a:pPr marL="12700" marR="5080">
              <a:lnSpc>
                <a:spcPts val="2700"/>
              </a:lnSpc>
              <a:spcBef>
                <a:spcPts val="340"/>
              </a:spcBef>
            </a:pPr>
            <a:r>
              <a:rPr lang="pt-BR" dirty="0">
                <a:latin typeface="GE Inspira" panose="020F0603030400020203" pitchFamily="34" charset="0"/>
              </a:rPr>
              <a:t>Operações de imagem mais suaves e rentáveis
</a:t>
            </a:r>
            <a:endParaRPr dirty="0">
              <a:latin typeface="GE Inspira" panose="020F0603030400020203" pitchFamily="34" charset="0"/>
            </a:endParaRPr>
          </a:p>
        </p:txBody>
      </p:sp>
      <p:sp>
        <p:nvSpPr>
          <p:cNvPr id="6" name="object 6"/>
          <p:cNvSpPr txBox="1"/>
          <p:nvPr/>
        </p:nvSpPr>
        <p:spPr>
          <a:xfrm>
            <a:off x="901700" y="1375408"/>
            <a:ext cx="3978910" cy="1274836"/>
          </a:xfrm>
          <a:prstGeom prst="rect">
            <a:avLst/>
          </a:prstGeom>
        </p:spPr>
        <p:txBody>
          <a:bodyPr vert="horz" wrap="square" lIns="0" tIns="12700" rIns="0" bIns="0" rtlCol="0">
            <a:spAutoFit/>
          </a:bodyPr>
          <a:lstStyle/>
          <a:p>
            <a:pPr marL="12700" marR="5080">
              <a:lnSpc>
                <a:spcPct val="116700"/>
              </a:lnSpc>
              <a:spcBef>
                <a:spcPts val="100"/>
              </a:spcBef>
            </a:pPr>
            <a:r>
              <a:rPr lang="pt-BR" sz="1000" dirty="0">
                <a:solidFill>
                  <a:srgbClr val="333E47"/>
                </a:solidFill>
                <a:latin typeface="GE Inspira" panose="020F0603030400020203" pitchFamily="34" charset="0"/>
                <a:cs typeface="Trebuchet MS"/>
              </a:rPr>
              <a:t>Com baixos requisitos de espaço e configurações flexíveis, os departamentos de radiologia têm uma opção econômica para substituições de sistemas ou novas instalações. O </a:t>
            </a:r>
            <a:r>
              <a:rPr lang="pt-BR" sz="1000" dirty="0" err="1">
                <a:solidFill>
                  <a:srgbClr val="333E47"/>
                </a:solidFill>
                <a:latin typeface="GE Inspira" panose="020F0603030400020203" pitchFamily="34" charset="0"/>
                <a:cs typeface="Trebuchet MS"/>
              </a:rPr>
              <a:t>Definium</a:t>
            </a:r>
            <a:r>
              <a:rPr lang="pt-BR" sz="1000" dirty="0">
                <a:solidFill>
                  <a:srgbClr val="333E47"/>
                </a:solidFill>
                <a:latin typeface="GE Inspira" panose="020F0603030400020203" pitchFamily="34" charset="0"/>
                <a:cs typeface="Trebuchet MS"/>
              </a:rPr>
              <a:t> Tempo™ foi projetado para atender às necessidades personalizadas e aos requisitos de tamanho da sala de cada departamento, sendo uma solução de imagem confiável, fácil de usar e eficiente.
</a:t>
            </a:r>
            <a:endParaRPr sz="1000" dirty="0">
              <a:latin typeface="GE Inspira" panose="020F0603030400020203" pitchFamily="34" charset="0"/>
              <a:cs typeface="Trebuchet MS"/>
            </a:endParaRPr>
          </a:p>
        </p:txBody>
      </p:sp>
      <p:sp>
        <p:nvSpPr>
          <p:cNvPr id="7" name="object 7"/>
          <p:cNvSpPr txBox="1">
            <a:spLocks noGrp="1"/>
          </p:cNvSpPr>
          <p:nvPr>
            <p:ph sz="half" idx="3"/>
          </p:nvPr>
        </p:nvSpPr>
        <p:spPr>
          <a:xfrm>
            <a:off x="5400545" y="2888993"/>
            <a:ext cx="3440171" cy="3712555"/>
          </a:xfrm>
          <a:prstGeom prst="rect">
            <a:avLst/>
          </a:prstGeom>
        </p:spPr>
        <p:txBody>
          <a:bodyPr vert="horz" wrap="square" lIns="0" tIns="95250" rIns="0" bIns="0" rtlCol="0">
            <a:spAutoFit/>
          </a:bodyPr>
          <a:lstStyle/>
          <a:p>
            <a:pPr>
              <a:spcAft>
                <a:spcPts val="300"/>
              </a:spcAft>
            </a:pPr>
            <a:r>
              <a:rPr dirty="0">
                <a:latin typeface="GE Inspira" panose="020F0603030400020203" pitchFamily="34" charset="0"/>
              </a:rPr>
              <a:t>Component Configurations</a:t>
            </a:r>
          </a:p>
          <a:p>
            <a:pPr marL="90488" marR="851535" indent="-90488">
              <a:spcAft>
                <a:spcPts val="300"/>
              </a:spcAft>
              <a:buChar char="•"/>
            </a:pPr>
            <a:r>
              <a:rPr lang="pl-PL" b="0" dirty="0">
                <a:latin typeface="GE Inspira" panose="020F0603030400020203" pitchFamily="34" charset="0"/>
              </a:rPr>
              <a:t>Motorização do eixo 2 </a:t>
            </a:r>
            <a:r>
              <a:rPr b="0" dirty="0">
                <a:latin typeface="GE Inspira" panose="020F0603030400020203" pitchFamily="34" charset="0"/>
              </a:rPr>
              <a:t>(</a:t>
            </a:r>
            <a:r>
              <a:rPr b="0" u="sng" dirty="0">
                <a:uFill>
                  <a:solidFill>
                    <a:srgbClr val="FFFFFF"/>
                  </a:solidFill>
                </a:uFill>
                <a:latin typeface="GE Inspira" panose="020F0603030400020203" pitchFamily="34" charset="0"/>
                <a:hlinkClick r:id="rId3"/>
              </a:rPr>
              <a:t>Tempo Plus</a:t>
            </a:r>
            <a:r>
              <a:rPr b="0" dirty="0">
                <a:latin typeface="GE Inspira" panose="020F0603030400020203" pitchFamily="34" charset="0"/>
              </a:rPr>
              <a:t>) </a:t>
            </a:r>
            <a:r>
              <a:rPr lang="pl-PL" b="0" dirty="0">
                <a:latin typeface="GE Inspira" panose="020F0603030400020203" pitchFamily="34" charset="0"/>
              </a:rPr>
              <a:t>ou 4 Eixo Mecanização</a:t>
            </a:r>
            <a:r>
              <a:rPr b="0" dirty="0">
                <a:latin typeface="GE Inspira" panose="020F0603030400020203" pitchFamily="34" charset="0"/>
              </a:rPr>
              <a:t> (</a:t>
            </a:r>
            <a:r>
              <a:rPr b="0" u="sng" dirty="0">
                <a:uFill>
                  <a:solidFill>
                    <a:srgbClr val="FFFFFF"/>
                  </a:solidFill>
                </a:uFill>
                <a:latin typeface="GE Inspira" panose="020F0603030400020203" pitchFamily="34" charset="0"/>
                <a:hlinkClick r:id="rId4"/>
              </a:rPr>
              <a:t>Tempo Pro</a:t>
            </a:r>
            <a:r>
              <a:rPr b="0" dirty="0">
                <a:latin typeface="GE Inspira" panose="020F0603030400020203" pitchFamily="34" charset="0"/>
              </a:rPr>
              <a:t>)</a:t>
            </a:r>
          </a:p>
          <a:p>
            <a:pPr marL="90488" indent="-90488">
              <a:spcAft>
                <a:spcPts val="300"/>
              </a:spcAft>
              <a:buChar char="•"/>
            </a:pPr>
            <a:r>
              <a:rPr lang="pt-BR" b="0" dirty="0">
                <a:latin typeface="GE Inspira" panose="020F0603030400020203" pitchFamily="34" charset="0"/>
              </a:rPr>
              <a:t>Somente OTS: Sem mesa e suporte de parede
</a:t>
            </a:r>
            <a:r>
              <a:rPr b="0" u="sng" dirty="0">
                <a:uFill>
                  <a:solidFill>
                    <a:srgbClr val="FFFFFF"/>
                  </a:solidFill>
                </a:uFill>
                <a:latin typeface="GE Inspira" panose="020F0603030400020203" pitchFamily="34" charset="0"/>
                <a:hlinkClick r:id="rId5"/>
              </a:rPr>
              <a:t>Routine X-ray: </a:t>
            </a:r>
            <a:r>
              <a:rPr b="0" u="sng" dirty="0">
                <a:uFill>
                  <a:solidFill>
                    <a:srgbClr val="FFFFFF"/>
                  </a:solidFill>
                </a:uFill>
                <a:latin typeface="GE Inspira" panose="020F0603030400020203" pitchFamily="34" charset="0"/>
                <a:cs typeface="Arial Narrow"/>
                <a:hlinkClick r:id="rId5"/>
              </a:rPr>
              <a:t>F</a:t>
            </a:r>
            <a:r>
              <a:rPr b="0" u="sng" dirty="0">
                <a:uFill>
                  <a:solidFill>
                    <a:srgbClr val="FFFFFF"/>
                  </a:solidFill>
                </a:uFill>
                <a:latin typeface="GE Inspira" panose="020F0603030400020203" pitchFamily="34" charset="0"/>
                <a:hlinkClick r:id="rId5"/>
              </a:rPr>
              <a:t>ull table and wall stand</a:t>
            </a:r>
          </a:p>
          <a:p>
            <a:pPr marL="90488" indent="-90488">
              <a:spcAft>
                <a:spcPts val="300"/>
              </a:spcAft>
              <a:buChar char="•"/>
            </a:pPr>
            <a:r>
              <a:rPr b="0" u="sng" dirty="0">
                <a:uFill>
                  <a:solidFill>
                    <a:srgbClr val="FFFFFF"/>
                  </a:solidFill>
                </a:uFill>
                <a:latin typeface="GE Inspira" panose="020F0603030400020203" pitchFamily="34" charset="0"/>
                <a:hlinkClick r:id="rId6"/>
              </a:rPr>
              <a:t>Small Room</a:t>
            </a:r>
            <a:r>
              <a:rPr b="0" dirty="0">
                <a:latin typeface="GE Inspira" panose="020F0603030400020203" pitchFamily="34" charset="0"/>
              </a:rPr>
              <a:t>: </a:t>
            </a:r>
            <a:r>
              <a:rPr lang="pt-BR" b="0" dirty="0">
                <a:latin typeface="GE Inspira" panose="020F0603030400020203" pitchFamily="34" charset="0"/>
                <a:cs typeface="Arial Narrow"/>
              </a:rPr>
              <a:t>Alturas baixas do teto ou pequenas dimensões
</a:t>
            </a:r>
            <a:r>
              <a:rPr b="0" u="sng" dirty="0">
                <a:uFill>
                  <a:solidFill>
                    <a:srgbClr val="FFFFFF"/>
                  </a:solidFill>
                </a:uFill>
                <a:latin typeface="GE Inspira" panose="020F0603030400020203" pitchFamily="34" charset="0"/>
                <a:hlinkClick r:id="rId7"/>
              </a:rPr>
              <a:t>Physical check / chest configuration</a:t>
            </a:r>
            <a:r>
              <a:rPr lang="pt-BR" b="0" dirty="0">
                <a:latin typeface="GE Inspira" panose="020F0603030400020203" pitchFamily="34" charset="0"/>
              </a:rPr>
              <a:t>: OTS e suporte de parede apenas</a:t>
            </a:r>
            <a:endParaRPr b="0" dirty="0">
              <a:latin typeface="GE Inspira" panose="020F0603030400020203" pitchFamily="34" charset="0"/>
            </a:endParaRPr>
          </a:p>
          <a:p>
            <a:pPr marL="90488" indent="-90488">
              <a:spcAft>
                <a:spcPts val="300"/>
              </a:spcAft>
              <a:buChar char="•"/>
            </a:pPr>
            <a:r>
              <a:rPr b="0" u="sng" dirty="0">
                <a:uFill>
                  <a:solidFill>
                    <a:srgbClr val="FFFFFF"/>
                  </a:solidFill>
                </a:uFill>
                <a:latin typeface="GE Inspira" panose="020F0603030400020203" pitchFamily="34" charset="0"/>
                <a:hlinkClick r:id="rId8"/>
              </a:rPr>
              <a:t>Emergency room</a:t>
            </a:r>
            <a:r>
              <a:rPr b="0" dirty="0">
                <a:latin typeface="GE Inspira" panose="020F0603030400020203" pitchFamily="34" charset="0"/>
              </a:rPr>
              <a:t>: </a:t>
            </a:r>
            <a:r>
              <a:rPr lang="pt-BR" b="0" dirty="0">
                <a:latin typeface="GE Inspira" panose="020F0603030400020203" pitchFamily="34" charset="0"/>
              </a:rPr>
              <a:t>Suporte de parede estendido e mesa de maca
Configuração da baía de trauma: trilhos de comprimento estendido para atingir vários leitos
</a:t>
            </a:r>
            <a:endParaRPr sz="1450" dirty="0">
              <a:latin typeface="GE Inspira" panose="020F0603030400020203" pitchFamily="34" charset="0"/>
            </a:endParaRPr>
          </a:p>
          <a:p>
            <a:pPr marR="463550">
              <a:spcAft>
                <a:spcPts val="300"/>
              </a:spcAft>
            </a:pPr>
            <a:r>
              <a:rPr lang="pt-BR" dirty="0">
                <a:latin typeface="GE Inspira" panose="020F0603030400020203" pitchFamily="34" charset="0"/>
              </a:rPr>
              <a:t>Os layouts e o tamanho da sala dependem dos componentes selecionados, incluindo</a:t>
            </a:r>
            <a:r>
              <a:rPr dirty="0">
                <a:latin typeface="GE Inspira" panose="020F0603030400020203" pitchFamily="34" charset="0"/>
              </a:rPr>
              <a:t>:</a:t>
            </a:r>
          </a:p>
          <a:p>
            <a:pPr marL="90488" indent="-90488">
              <a:spcAft>
                <a:spcPts val="300"/>
              </a:spcAft>
              <a:buChar char="•"/>
            </a:pPr>
            <a:r>
              <a:rPr lang="pt-BR" b="0" dirty="0">
                <a:latin typeface="GE Inspira" panose="020F0603030400020203" pitchFamily="34" charset="0"/>
              </a:rPr>
              <a:t>Tamanho do trilho (faixa de alcance longitudinal)
Tamanho da ponte (faixa lateral de viagem)
</a:t>
            </a:r>
            <a:r>
              <a:rPr lang="pl-PL" b="0" dirty="0">
                <a:latin typeface="GE Inspira" panose="020F0603030400020203" pitchFamily="34" charset="0"/>
              </a:rPr>
              <a:t>Tipo de suporte de parede</a:t>
            </a:r>
            <a:r>
              <a:rPr b="0" dirty="0">
                <a:latin typeface="GE Inspira" panose="020F0603030400020203" pitchFamily="34" charset="0"/>
              </a:rPr>
              <a:t>: </a:t>
            </a:r>
            <a:r>
              <a:rPr b="0" u="sng" dirty="0">
                <a:uFill>
                  <a:solidFill>
                    <a:srgbClr val="FFFFFF"/>
                  </a:solidFill>
                </a:uFill>
                <a:latin typeface="GE Inspira" panose="020F0603030400020203" pitchFamily="34" charset="0"/>
                <a:hlinkClick r:id="rId9"/>
              </a:rPr>
              <a:t>Extended Arm</a:t>
            </a:r>
            <a:r>
              <a:rPr b="0" dirty="0">
                <a:latin typeface="GE Inspira" panose="020F0603030400020203" pitchFamily="34" charset="0"/>
              </a:rPr>
              <a:t>, </a:t>
            </a:r>
            <a:r>
              <a:rPr b="0" u="sng" dirty="0">
                <a:uFill>
                  <a:solidFill>
                    <a:srgbClr val="FFFFFF"/>
                  </a:solidFill>
                </a:uFill>
                <a:latin typeface="GE Inspira" panose="020F0603030400020203" pitchFamily="34" charset="0"/>
                <a:hlinkClick r:id="rId10"/>
              </a:rPr>
              <a:t>Standard Arm</a:t>
            </a:r>
            <a:r>
              <a:rPr b="0" dirty="0">
                <a:latin typeface="GE Inspira" panose="020F0603030400020203" pitchFamily="34" charset="0"/>
              </a:rPr>
              <a:t>, </a:t>
            </a:r>
            <a:r>
              <a:rPr b="0" u="sng" dirty="0">
                <a:uFill>
                  <a:solidFill>
                    <a:srgbClr val="FFFFFF"/>
                  </a:solidFill>
                </a:uFill>
                <a:latin typeface="GE Inspira" panose="020F0603030400020203" pitchFamily="34" charset="0"/>
                <a:hlinkClick r:id="rId11"/>
              </a:rPr>
              <a:t>Non-tilting</a:t>
            </a:r>
          </a:p>
          <a:p>
            <a:pPr marL="90488" indent="-90488">
              <a:spcAft>
                <a:spcPts val="300"/>
              </a:spcAft>
              <a:buChar char="•"/>
            </a:pPr>
            <a:r>
              <a:rPr lang="pl-PL" b="0" dirty="0">
                <a:latin typeface="GE Inspira" panose="020F0603030400020203" pitchFamily="34" charset="0"/>
              </a:rPr>
              <a:t>Tipo de tabela</a:t>
            </a:r>
            <a:r>
              <a:rPr b="0" dirty="0">
                <a:latin typeface="GE Inspira" panose="020F0603030400020203" pitchFamily="34" charset="0"/>
              </a:rPr>
              <a:t>: </a:t>
            </a:r>
            <a:r>
              <a:rPr b="0" u="sng" dirty="0">
                <a:uFill>
                  <a:solidFill>
                    <a:srgbClr val="FFFFFF"/>
                  </a:solidFill>
                </a:uFill>
                <a:latin typeface="GE Inspira" panose="020F0603030400020203" pitchFamily="34" charset="0"/>
                <a:hlinkClick r:id="rId12"/>
              </a:rPr>
              <a:t>Premium</a:t>
            </a:r>
            <a:r>
              <a:rPr b="0" dirty="0">
                <a:latin typeface="GE Inspira" panose="020F0603030400020203" pitchFamily="34" charset="0"/>
              </a:rPr>
              <a:t>, </a:t>
            </a:r>
            <a:r>
              <a:rPr b="0" u="sng" dirty="0">
                <a:uFill>
                  <a:solidFill>
                    <a:srgbClr val="FFFFFF"/>
                  </a:solidFill>
                </a:uFill>
                <a:latin typeface="GE Inspira" panose="020F0603030400020203" pitchFamily="34" charset="0"/>
                <a:hlinkClick r:id="rId13"/>
              </a:rPr>
              <a:t>Stretcher</a:t>
            </a:r>
          </a:p>
          <a:p>
            <a:pPr marL="90488" indent="-90488">
              <a:spcAft>
                <a:spcPts val="300"/>
              </a:spcAft>
              <a:buChar char="•"/>
            </a:pPr>
            <a:r>
              <a:rPr b="0" u="sng" dirty="0">
                <a:uFill>
                  <a:solidFill>
                    <a:srgbClr val="FFFFFF"/>
                  </a:solidFill>
                </a:uFill>
                <a:latin typeface="GE Inspira" panose="020F0603030400020203" pitchFamily="34" charset="0"/>
                <a:hlinkClick r:id="rId14"/>
              </a:rPr>
              <a:t>Image pasting option</a:t>
            </a:r>
          </a:p>
        </p:txBody>
      </p:sp>
      <p:grpSp>
        <p:nvGrpSpPr>
          <p:cNvPr id="8" name="object 8"/>
          <p:cNvGrpSpPr/>
          <p:nvPr/>
        </p:nvGrpSpPr>
        <p:grpSpPr>
          <a:xfrm>
            <a:off x="914400" y="3031032"/>
            <a:ext cx="3810000" cy="3510279"/>
            <a:chOff x="914400" y="3031032"/>
            <a:chExt cx="3810000" cy="3510279"/>
          </a:xfrm>
        </p:grpSpPr>
        <p:pic>
          <p:nvPicPr>
            <p:cNvPr id="9" name="object 9"/>
            <p:cNvPicPr/>
            <p:nvPr/>
          </p:nvPicPr>
          <p:blipFill>
            <a:blip r:embed="rId15" cstate="print"/>
            <a:stretch>
              <a:fillRect/>
            </a:stretch>
          </p:blipFill>
          <p:spPr>
            <a:xfrm>
              <a:off x="914400" y="3031032"/>
              <a:ext cx="3809657" cy="3510013"/>
            </a:xfrm>
            <a:prstGeom prst="rect">
              <a:avLst/>
            </a:prstGeom>
          </p:spPr>
        </p:pic>
        <p:sp>
          <p:nvSpPr>
            <p:cNvPr id="10" name="object 10"/>
            <p:cNvSpPr/>
            <p:nvPr/>
          </p:nvSpPr>
          <p:spPr>
            <a:xfrm>
              <a:off x="3795177" y="3262177"/>
              <a:ext cx="285115" cy="285115"/>
            </a:xfrm>
            <a:custGeom>
              <a:avLst/>
              <a:gdLst/>
              <a:ahLst/>
              <a:cxnLst/>
              <a:rect l="l" t="t" r="r" b="b"/>
              <a:pathLst>
                <a:path w="285114" h="285114">
                  <a:moveTo>
                    <a:pt x="142494" y="0"/>
                  </a:moveTo>
                  <a:lnTo>
                    <a:pt x="97453" y="7263"/>
                  </a:lnTo>
                  <a:lnTo>
                    <a:pt x="58336" y="27491"/>
                  </a:lnTo>
                  <a:lnTo>
                    <a:pt x="27491" y="58336"/>
                  </a:lnTo>
                  <a:lnTo>
                    <a:pt x="7263" y="97453"/>
                  </a:lnTo>
                  <a:lnTo>
                    <a:pt x="0" y="142493"/>
                  </a:lnTo>
                  <a:lnTo>
                    <a:pt x="7263" y="187534"/>
                  </a:lnTo>
                  <a:lnTo>
                    <a:pt x="27491" y="226651"/>
                  </a:lnTo>
                  <a:lnTo>
                    <a:pt x="58336" y="257496"/>
                  </a:lnTo>
                  <a:lnTo>
                    <a:pt x="97453" y="277724"/>
                  </a:lnTo>
                  <a:lnTo>
                    <a:pt x="142494" y="284988"/>
                  </a:lnTo>
                  <a:lnTo>
                    <a:pt x="187534" y="277724"/>
                  </a:lnTo>
                  <a:lnTo>
                    <a:pt x="226651" y="257496"/>
                  </a:lnTo>
                  <a:lnTo>
                    <a:pt x="257496" y="226651"/>
                  </a:lnTo>
                  <a:lnTo>
                    <a:pt x="277724" y="187534"/>
                  </a:lnTo>
                  <a:lnTo>
                    <a:pt x="284988" y="142493"/>
                  </a:lnTo>
                  <a:lnTo>
                    <a:pt x="277724" y="97453"/>
                  </a:lnTo>
                  <a:lnTo>
                    <a:pt x="257496" y="58336"/>
                  </a:lnTo>
                  <a:lnTo>
                    <a:pt x="226651" y="27491"/>
                  </a:lnTo>
                  <a:lnTo>
                    <a:pt x="187534" y="7263"/>
                  </a:lnTo>
                  <a:lnTo>
                    <a:pt x="142494" y="0"/>
                  </a:lnTo>
                  <a:close/>
                </a:path>
              </a:pathLst>
            </a:custGeom>
            <a:solidFill>
              <a:srgbClr val="005EB8"/>
            </a:solidFill>
          </p:spPr>
          <p:txBody>
            <a:bodyPr wrap="square" lIns="0" tIns="0" rIns="0" bIns="0" rtlCol="0"/>
            <a:lstStyle/>
            <a:p>
              <a:endParaRPr>
                <a:latin typeface="GE Inspira" panose="020F0603030400020203" pitchFamily="34" charset="0"/>
              </a:endParaRPr>
            </a:p>
          </p:txBody>
        </p:sp>
      </p:grpSp>
      <p:sp>
        <p:nvSpPr>
          <p:cNvPr id="11" name="object 11"/>
          <p:cNvSpPr txBox="1"/>
          <p:nvPr/>
        </p:nvSpPr>
        <p:spPr>
          <a:xfrm>
            <a:off x="3864536" y="3263224"/>
            <a:ext cx="139700" cy="243015"/>
          </a:xfrm>
          <a:prstGeom prst="rect">
            <a:avLst/>
          </a:prstGeom>
        </p:spPr>
        <p:txBody>
          <a:bodyPr vert="horz" wrap="square" lIns="0" tIns="12065" rIns="0" bIns="0" rtlCol="0">
            <a:spAutoFit/>
          </a:bodyPr>
          <a:lstStyle/>
          <a:p>
            <a:pPr marL="12700">
              <a:lnSpc>
                <a:spcPct val="100000"/>
              </a:lnSpc>
              <a:spcBef>
                <a:spcPts val="95"/>
              </a:spcBef>
            </a:pPr>
            <a:r>
              <a:rPr sz="1500" b="1" dirty="0">
                <a:solidFill>
                  <a:srgbClr val="FFFFFF"/>
                </a:solidFill>
                <a:latin typeface="GE Inspira" panose="020F0603030400020203" pitchFamily="34" charset="0"/>
                <a:cs typeface="Trebuchet MS"/>
              </a:rPr>
              <a:t>1</a:t>
            </a:r>
            <a:endParaRPr sz="1500">
              <a:latin typeface="GE Inspira" panose="020F0603030400020203" pitchFamily="34" charset="0"/>
              <a:cs typeface="Trebuchet MS"/>
            </a:endParaRPr>
          </a:p>
        </p:txBody>
      </p:sp>
      <p:sp>
        <p:nvSpPr>
          <p:cNvPr id="12" name="object 12"/>
          <p:cNvSpPr/>
          <p:nvPr/>
        </p:nvSpPr>
        <p:spPr>
          <a:xfrm>
            <a:off x="1214034" y="4186766"/>
            <a:ext cx="285115" cy="285115"/>
          </a:xfrm>
          <a:custGeom>
            <a:avLst/>
            <a:gdLst/>
            <a:ahLst/>
            <a:cxnLst/>
            <a:rect l="l" t="t" r="r" b="b"/>
            <a:pathLst>
              <a:path w="285115" h="285114">
                <a:moveTo>
                  <a:pt x="142494" y="0"/>
                </a:moveTo>
                <a:lnTo>
                  <a:pt x="97453" y="7263"/>
                </a:lnTo>
                <a:lnTo>
                  <a:pt x="58336" y="27491"/>
                </a:lnTo>
                <a:lnTo>
                  <a:pt x="27491" y="58336"/>
                </a:lnTo>
                <a:lnTo>
                  <a:pt x="7263" y="97453"/>
                </a:lnTo>
                <a:lnTo>
                  <a:pt x="0" y="142493"/>
                </a:lnTo>
                <a:lnTo>
                  <a:pt x="7263" y="187534"/>
                </a:lnTo>
                <a:lnTo>
                  <a:pt x="27491" y="226651"/>
                </a:lnTo>
                <a:lnTo>
                  <a:pt x="58336" y="257496"/>
                </a:lnTo>
                <a:lnTo>
                  <a:pt x="97453" y="277724"/>
                </a:lnTo>
                <a:lnTo>
                  <a:pt x="142494" y="284988"/>
                </a:lnTo>
                <a:lnTo>
                  <a:pt x="187534" y="277724"/>
                </a:lnTo>
                <a:lnTo>
                  <a:pt x="226651" y="257496"/>
                </a:lnTo>
                <a:lnTo>
                  <a:pt x="257496" y="226651"/>
                </a:lnTo>
                <a:lnTo>
                  <a:pt x="277724" y="187534"/>
                </a:lnTo>
                <a:lnTo>
                  <a:pt x="284988" y="142493"/>
                </a:lnTo>
                <a:lnTo>
                  <a:pt x="277724" y="97453"/>
                </a:lnTo>
                <a:lnTo>
                  <a:pt x="257496" y="58336"/>
                </a:lnTo>
                <a:lnTo>
                  <a:pt x="226651" y="27491"/>
                </a:lnTo>
                <a:lnTo>
                  <a:pt x="187534" y="7263"/>
                </a:lnTo>
                <a:lnTo>
                  <a:pt x="142494" y="0"/>
                </a:lnTo>
                <a:close/>
              </a:path>
            </a:pathLst>
          </a:custGeom>
          <a:solidFill>
            <a:srgbClr val="005EB8"/>
          </a:solidFill>
        </p:spPr>
        <p:txBody>
          <a:bodyPr wrap="square" lIns="0" tIns="0" rIns="0" bIns="0" rtlCol="0"/>
          <a:lstStyle/>
          <a:p>
            <a:endParaRPr>
              <a:latin typeface="GE Inspira" panose="020F0603030400020203" pitchFamily="34" charset="0"/>
            </a:endParaRPr>
          </a:p>
        </p:txBody>
      </p:sp>
      <p:sp>
        <p:nvSpPr>
          <p:cNvPr id="13" name="object 13"/>
          <p:cNvSpPr txBox="1"/>
          <p:nvPr/>
        </p:nvSpPr>
        <p:spPr>
          <a:xfrm>
            <a:off x="1283393" y="4187813"/>
            <a:ext cx="139700" cy="243015"/>
          </a:xfrm>
          <a:prstGeom prst="rect">
            <a:avLst/>
          </a:prstGeom>
        </p:spPr>
        <p:txBody>
          <a:bodyPr vert="horz" wrap="square" lIns="0" tIns="12065" rIns="0" bIns="0" rtlCol="0">
            <a:spAutoFit/>
          </a:bodyPr>
          <a:lstStyle/>
          <a:p>
            <a:pPr marL="12700">
              <a:lnSpc>
                <a:spcPct val="100000"/>
              </a:lnSpc>
              <a:spcBef>
                <a:spcPts val="95"/>
              </a:spcBef>
            </a:pPr>
            <a:r>
              <a:rPr sz="1500" b="1" dirty="0">
                <a:solidFill>
                  <a:srgbClr val="FFFFFF"/>
                </a:solidFill>
                <a:latin typeface="GE Inspira" panose="020F0603030400020203" pitchFamily="34" charset="0"/>
                <a:cs typeface="Trebuchet MS"/>
              </a:rPr>
              <a:t>2</a:t>
            </a:r>
            <a:endParaRPr sz="1500">
              <a:latin typeface="GE Inspira" panose="020F0603030400020203" pitchFamily="34" charset="0"/>
              <a:cs typeface="Trebuchet MS"/>
            </a:endParaRPr>
          </a:p>
        </p:txBody>
      </p:sp>
      <p:sp>
        <p:nvSpPr>
          <p:cNvPr id="14" name="object 14"/>
          <p:cNvSpPr/>
          <p:nvPr/>
        </p:nvSpPr>
        <p:spPr>
          <a:xfrm>
            <a:off x="1214034" y="5299697"/>
            <a:ext cx="285115" cy="285115"/>
          </a:xfrm>
          <a:custGeom>
            <a:avLst/>
            <a:gdLst/>
            <a:ahLst/>
            <a:cxnLst/>
            <a:rect l="l" t="t" r="r" b="b"/>
            <a:pathLst>
              <a:path w="285115" h="285114">
                <a:moveTo>
                  <a:pt x="142494" y="0"/>
                </a:moveTo>
                <a:lnTo>
                  <a:pt x="97453" y="7263"/>
                </a:lnTo>
                <a:lnTo>
                  <a:pt x="58336" y="27491"/>
                </a:lnTo>
                <a:lnTo>
                  <a:pt x="27491" y="58336"/>
                </a:lnTo>
                <a:lnTo>
                  <a:pt x="7263" y="97453"/>
                </a:lnTo>
                <a:lnTo>
                  <a:pt x="0" y="142494"/>
                </a:lnTo>
                <a:lnTo>
                  <a:pt x="7263" y="187534"/>
                </a:lnTo>
                <a:lnTo>
                  <a:pt x="27491" y="226651"/>
                </a:lnTo>
                <a:lnTo>
                  <a:pt x="58336" y="257496"/>
                </a:lnTo>
                <a:lnTo>
                  <a:pt x="97453" y="277724"/>
                </a:lnTo>
                <a:lnTo>
                  <a:pt x="142494" y="284988"/>
                </a:lnTo>
                <a:lnTo>
                  <a:pt x="187534" y="277724"/>
                </a:lnTo>
                <a:lnTo>
                  <a:pt x="226651" y="257496"/>
                </a:lnTo>
                <a:lnTo>
                  <a:pt x="257496" y="226651"/>
                </a:lnTo>
                <a:lnTo>
                  <a:pt x="277724" y="187534"/>
                </a:lnTo>
                <a:lnTo>
                  <a:pt x="284988" y="142494"/>
                </a:lnTo>
                <a:lnTo>
                  <a:pt x="277724" y="97453"/>
                </a:lnTo>
                <a:lnTo>
                  <a:pt x="257496" y="58336"/>
                </a:lnTo>
                <a:lnTo>
                  <a:pt x="226651" y="27491"/>
                </a:lnTo>
                <a:lnTo>
                  <a:pt x="187534" y="7263"/>
                </a:lnTo>
                <a:lnTo>
                  <a:pt x="142494" y="0"/>
                </a:lnTo>
                <a:close/>
              </a:path>
            </a:pathLst>
          </a:custGeom>
          <a:solidFill>
            <a:srgbClr val="005EB8"/>
          </a:solidFill>
        </p:spPr>
        <p:txBody>
          <a:bodyPr wrap="square" lIns="0" tIns="0" rIns="0" bIns="0" rtlCol="0"/>
          <a:lstStyle/>
          <a:p>
            <a:endParaRPr>
              <a:latin typeface="GE Inspira" panose="020F0603030400020203" pitchFamily="34" charset="0"/>
            </a:endParaRPr>
          </a:p>
        </p:txBody>
      </p:sp>
      <p:sp>
        <p:nvSpPr>
          <p:cNvPr id="15" name="object 15"/>
          <p:cNvSpPr txBox="1"/>
          <p:nvPr/>
        </p:nvSpPr>
        <p:spPr>
          <a:xfrm>
            <a:off x="1283393" y="5300743"/>
            <a:ext cx="139700" cy="243015"/>
          </a:xfrm>
          <a:prstGeom prst="rect">
            <a:avLst/>
          </a:prstGeom>
        </p:spPr>
        <p:txBody>
          <a:bodyPr vert="horz" wrap="square" lIns="0" tIns="12065" rIns="0" bIns="0" rtlCol="0">
            <a:spAutoFit/>
          </a:bodyPr>
          <a:lstStyle/>
          <a:p>
            <a:pPr marL="12700">
              <a:lnSpc>
                <a:spcPct val="100000"/>
              </a:lnSpc>
              <a:spcBef>
                <a:spcPts val="95"/>
              </a:spcBef>
            </a:pPr>
            <a:r>
              <a:rPr sz="1500" b="1" dirty="0">
                <a:solidFill>
                  <a:srgbClr val="FFFFFF"/>
                </a:solidFill>
                <a:latin typeface="GE Inspira" panose="020F0603030400020203" pitchFamily="34" charset="0"/>
                <a:cs typeface="Trebuchet MS"/>
              </a:rPr>
              <a:t>2</a:t>
            </a:r>
            <a:endParaRPr sz="1500">
              <a:latin typeface="GE Inspira" panose="020F0603030400020203" pitchFamily="34" charset="0"/>
              <a:cs typeface="Trebuchet MS"/>
            </a:endParaRPr>
          </a:p>
        </p:txBody>
      </p:sp>
      <p:sp>
        <p:nvSpPr>
          <p:cNvPr id="16" name="object 16"/>
          <p:cNvSpPr/>
          <p:nvPr/>
        </p:nvSpPr>
        <p:spPr>
          <a:xfrm>
            <a:off x="2481063" y="4375109"/>
            <a:ext cx="285115" cy="285115"/>
          </a:xfrm>
          <a:custGeom>
            <a:avLst/>
            <a:gdLst/>
            <a:ahLst/>
            <a:cxnLst/>
            <a:rect l="l" t="t" r="r" b="b"/>
            <a:pathLst>
              <a:path w="285114" h="285114">
                <a:moveTo>
                  <a:pt x="142494" y="0"/>
                </a:moveTo>
                <a:lnTo>
                  <a:pt x="97453" y="7263"/>
                </a:lnTo>
                <a:lnTo>
                  <a:pt x="58336" y="27491"/>
                </a:lnTo>
                <a:lnTo>
                  <a:pt x="27491" y="58336"/>
                </a:lnTo>
                <a:lnTo>
                  <a:pt x="7263" y="97453"/>
                </a:lnTo>
                <a:lnTo>
                  <a:pt x="0" y="142493"/>
                </a:lnTo>
                <a:lnTo>
                  <a:pt x="7263" y="187534"/>
                </a:lnTo>
                <a:lnTo>
                  <a:pt x="27491" y="226651"/>
                </a:lnTo>
                <a:lnTo>
                  <a:pt x="58336" y="257496"/>
                </a:lnTo>
                <a:lnTo>
                  <a:pt x="97453" y="277724"/>
                </a:lnTo>
                <a:lnTo>
                  <a:pt x="142494" y="284988"/>
                </a:lnTo>
                <a:lnTo>
                  <a:pt x="187534" y="277724"/>
                </a:lnTo>
                <a:lnTo>
                  <a:pt x="226651" y="257496"/>
                </a:lnTo>
                <a:lnTo>
                  <a:pt x="257496" y="226651"/>
                </a:lnTo>
                <a:lnTo>
                  <a:pt x="277724" y="187534"/>
                </a:lnTo>
                <a:lnTo>
                  <a:pt x="284988" y="142493"/>
                </a:lnTo>
                <a:lnTo>
                  <a:pt x="277724" y="97453"/>
                </a:lnTo>
                <a:lnTo>
                  <a:pt x="257496" y="58336"/>
                </a:lnTo>
                <a:lnTo>
                  <a:pt x="226651" y="27491"/>
                </a:lnTo>
                <a:lnTo>
                  <a:pt x="187534" y="7263"/>
                </a:lnTo>
                <a:lnTo>
                  <a:pt x="142494" y="0"/>
                </a:lnTo>
                <a:close/>
              </a:path>
            </a:pathLst>
          </a:custGeom>
          <a:solidFill>
            <a:srgbClr val="005EB8"/>
          </a:solidFill>
        </p:spPr>
        <p:txBody>
          <a:bodyPr wrap="square" lIns="0" tIns="0" rIns="0" bIns="0" rtlCol="0"/>
          <a:lstStyle/>
          <a:p>
            <a:endParaRPr>
              <a:latin typeface="GE Inspira" panose="020F0603030400020203" pitchFamily="34" charset="0"/>
            </a:endParaRPr>
          </a:p>
        </p:txBody>
      </p:sp>
      <p:sp>
        <p:nvSpPr>
          <p:cNvPr id="17" name="object 17"/>
          <p:cNvSpPr txBox="1"/>
          <p:nvPr/>
        </p:nvSpPr>
        <p:spPr>
          <a:xfrm>
            <a:off x="2559933" y="4376154"/>
            <a:ext cx="139700" cy="243015"/>
          </a:xfrm>
          <a:prstGeom prst="rect">
            <a:avLst/>
          </a:prstGeom>
        </p:spPr>
        <p:txBody>
          <a:bodyPr vert="horz" wrap="square" lIns="0" tIns="12065" rIns="0" bIns="0" rtlCol="0">
            <a:spAutoFit/>
          </a:bodyPr>
          <a:lstStyle/>
          <a:p>
            <a:pPr marL="12700">
              <a:lnSpc>
                <a:spcPct val="100000"/>
              </a:lnSpc>
              <a:spcBef>
                <a:spcPts val="95"/>
              </a:spcBef>
            </a:pPr>
            <a:r>
              <a:rPr sz="1500" b="1" dirty="0">
                <a:solidFill>
                  <a:srgbClr val="FFFFFF"/>
                </a:solidFill>
                <a:latin typeface="GE Inspira" panose="020F0603030400020203" pitchFamily="34" charset="0"/>
                <a:cs typeface="Trebuchet MS"/>
              </a:rPr>
              <a:t>3</a:t>
            </a:r>
            <a:endParaRPr sz="1500">
              <a:latin typeface="GE Inspira" panose="020F0603030400020203" pitchFamily="34" charset="0"/>
              <a:cs typeface="Trebuchet MS"/>
            </a:endParaRPr>
          </a:p>
        </p:txBody>
      </p:sp>
      <p:sp>
        <p:nvSpPr>
          <p:cNvPr id="18" name="object 18"/>
          <p:cNvSpPr/>
          <p:nvPr/>
        </p:nvSpPr>
        <p:spPr>
          <a:xfrm>
            <a:off x="1830426" y="5282572"/>
            <a:ext cx="285115" cy="285115"/>
          </a:xfrm>
          <a:custGeom>
            <a:avLst/>
            <a:gdLst/>
            <a:ahLst/>
            <a:cxnLst/>
            <a:rect l="l" t="t" r="r" b="b"/>
            <a:pathLst>
              <a:path w="285114" h="285114">
                <a:moveTo>
                  <a:pt x="142494" y="0"/>
                </a:moveTo>
                <a:lnTo>
                  <a:pt x="97453" y="7263"/>
                </a:lnTo>
                <a:lnTo>
                  <a:pt x="58336" y="27491"/>
                </a:lnTo>
                <a:lnTo>
                  <a:pt x="27491" y="58336"/>
                </a:lnTo>
                <a:lnTo>
                  <a:pt x="7263" y="97453"/>
                </a:lnTo>
                <a:lnTo>
                  <a:pt x="0" y="142493"/>
                </a:lnTo>
                <a:lnTo>
                  <a:pt x="7263" y="187534"/>
                </a:lnTo>
                <a:lnTo>
                  <a:pt x="27491" y="226651"/>
                </a:lnTo>
                <a:lnTo>
                  <a:pt x="58336" y="257496"/>
                </a:lnTo>
                <a:lnTo>
                  <a:pt x="97453" y="277724"/>
                </a:lnTo>
                <a:lnTo>
                  <a:pt x="142494" y="284988"/>
                </a:lnTo>
                <a:lnTo>
                  <a:pt x="187534" y="277724"/>
                </a:lnTo>
                <a:lnTo>
                  <a:pt x="226651" y="257496"/>
                </a:lnTo>
                <a:lnTo>
                  <a:pt x="257496" y="226651"/>
                </a:lnTo>
                <a:lnTo>
                  <a:pt x="277724" y="187534"/>
                </a:lnTo>
                <a:lnTo>
                  <a:pt x="284988" y="142493"/>
                </a:lnTo>
                <a:lnTo>
                  <a:pt x="277724" y="97453"/>
                </a:lnTo>
                <a:lnTo>
                  <a:pt x="257496" y="58336"/>
                </a:lnTo>
                <a:lnTo>
                  <a:pt x="226651" y="27491"/>
                </a:lnTo>
                <a:lnTo>
                  <a:pt x="187534" y="7263"/>
                </a:lnTo>
                <a:lnTo>
                  <a:pt x="142494" y="0"/>
                </a:lnTo>
                <a:close/>
              </a:path>
            </a:pathLst>
          </a:custGeom>
          <a:solidFill>
            <a:srgbClr val="005EB8"/>
          </a:solidFill>
        </p:spPr>
        <p:txBody>
          <a:bodyPr wrap="square" lIns="0" tIns="0" rIns="0" bIns="0" rtlCol="0"/>
          <a:lstStyle/>
          <a:p>
            <a:endParaRPr>
              <a:latin typeface="GE Inspira" panose="020F0603030400020203" pitchFamily="34" charset="0"/>
            </a:endParaRPr>
          </a:p>
        </p:txBody>
      </p:sp>
      <p:sp>
        <p:nvSpPr>
          <p:cNvPr id="19" name="object 19"/>
          <p:cNvSpPr txBox="1"/>
          <p:nvPr/>
        </p:nvSpPr>
        <p:spPr>
          <a:xfrm>
            <a:off x="1899785" y="5283621"/>
            <a:ext cx="139700" cy="243015"/>
          </a:xfrm>
          <a:prstGeom prst="rect">
            <a:avLst/>
          </a:prstGeom>
        </p:spPr>
        <p:txBody>
          <a:bodyPr vert="horz" wrap="square" lIns="0" tIns="12065" rIns="0" bIns="0" rtlCol="0">
            <a:spAutoFit/>
          </a:bodyPr>
          <a:lstStyle/>
          <a:p>
            <a:pPr marL="12700">
              <a:lnSpc>
                <a:spcPct val="100000"/>
              </a:lnSpc>
              <a:spcBef>
                <a:spcPts val="95"/>
              </a:spcBef>
            </a:pPr>
            <a:r>
              <a:rPr sz="1500" b="1" dirty="0">
                <a:solidFill>
                  <a:srgbClr val="FFFFFF"/>
                </a:solidFill>
                <a:latin typeface="GE Inspira" panose="020F0603030400020203" pitchFamily="34" charset="0"/>
                <a:cs typeface="Trebuchet MS"/>
              </a:rPr>
              <a:t>4</a:t>
            </a:r>
            <a:endParaRPr sz="1500">
              <a:latin typeface="GE Inspira" panose="020F0603030400020203" pitchFamily="34" charset="0"/>
              <a:cs typeface="Trebuchet MS"/>
            </a:endParaRPr>
          </a:p>
        </p:txBody>
      </p:sp>
      <p:sp>
        <p:nvSpPr>
          <p:cNvPr id="20" name="object 20"/>
          <p:cNvSpPr/>
          <p:nvPr/>
        </p:nvSpPr>
        <p:spPr>
          <a:xfrm>
            <a:off x="3395187" y="5368185"/>
            <a:ext cx="285115" cy="285115"/>
          </a:xfrm>
          <a:custGeom>
            <a:avLst/>
            <a:gdLst/>
            <a:ahLst/>
            <a:cxnLst/>
            <a:rect l="l" t="t" r="r" b="b"/>
            <a:pathLst>
              <a:path w="285114" h="285114">
                <a:moveTo>
                  <a:pt x="142494" y="0"/>
                </a:moveTo>
                <a:lnTo>
                  <a:pt x="97453" y="7263"/>
                </a:lnTo>
                <a:lnTo>
                  <a:pt x="58336" y="27491"/>
                </a:lnTo>
                <a:lnTo>
                  <a:pt x="27491" y="58336"/>
                </a:lnTo>
                <a:lnTo>
                  <a:pt x="7263" y="97453"/>
                </a:lnTo>
                <a:lnTo>
                  <a:pt x="0" y="142493"/>
                </a:lnTo>
                <a:lnTo>
                  <a:pt x="7263" y="187534"/>
                </a:lnTo>
                <a:lnTo>
                  <a:pt x="27491" y="226651"/>
                </a:lnTo>
                <a:lnTo>
                  <a:pt x="58336" y="257496"/>
                </a:lnTo>
                <a:lnTo>
                  <a:pt x="97453" y="277724"/>
                </a:lnTo>
                <a:lnTo>
                  <a:pt x="142494" y="284988"/>
                </a:lnTo>
                <a:lnTo>
                  <a:pt x="187534" y="277724"/>
                </a:lnTo>
                <a:lnTo>
                  <a:pt x="226651" y="257496"/>
                </a:lnTo>
                <a:lnTo>
                  <a:pt x="257496" y="226651"/>
                </a:lnTo>
                <a:lnTo>
                  <a:pt x="277724" y="187534"/>
                </a:lnTo>
                <a:lnTo>
                  <a:pt x="284988" y="142493"/>
                </a:lnTo>
                <a:lnTo>
                  <a:pt x="277724" y="97453"/>
                </a:lnTo>
                <a:lnTo>
                  <a:pt x="257496" y="58336"/>
                </a:lnTo>
                <a:lnTo>
                  <a:pt x="226651" y="27491"/>
                </a:lnTo>
                <a:lnTo>
                  <a:pt x="187534" y="7263"/>
                </a:lnTo>
                <a:lnTo>
                  <a:pt x="142494" y="0"/>
                </a:lnTo>
                <a:close/>
              </a:path>
            </a:pathLst>
          </a:custGeom>
          <a:solidFill>
            <a:srgbClr val="005EB8"/>
          </a:solidFill>
        </p:spPr>
        <p:txBody>
          <a:bodyPr wrap="square" lIns="0" tIns="0" rIns="0" bIns="0" rtlCol="0"/>
          <a:lstStyle/>
          <a:p>
            <a:endParaRPr>
              <a:latin typeface="GE Inspira" panose="020F0603030400020203" pitchFamily="34" charset="0"/>
            </a:endParaRPr>
          </a:p>
        </p:txBody>
      </p:sp>
      <p:sp>
        <p:nvSpPr>
          <p:cNvPr id="21" name="object 21"/>
          <p:cNvSpPr txBox="1"/>
          <p:nvPr/>
        </p:nvSpPr>
        <p:spPr>
          <a:xfrm>
            <a:off x="3474059" y="5369231"/>
            <a:ext cx="139700" cy="243015"/>
          </a:xfrm>
          <a:prstGeom prst="rect">
            <a:avLst/>
          </a:prstGeom>
        </p:spPr>
        <p:txBody>
          <a:bodyPr vert="horz" wrap="square" lIns="0" tIns="12065" rIns="0" bIns="0" rtlCol="0">
            <a:spAutoFit/>
          </a:bodyPr>
          <a:lstStyle/>
          <a:p>
            <a:pPr marL="12700">
              <a:lnSpc>
                <a:spcPct val="100000"/>
              </a:lnSpc>
              <a:spcBef>
                <a:spcPts val="95"/>
              </a:spcBef>
            </a:pPr>
            <a:r>
              <a:rPr sz="1500" b="1" dirty="0">
                <a:solidFill>
                  <a:srgbClr val="FFFFFF"/>
                </a:solidFill>
                <a:latin typeface="GE Inspira" panose="020F0603030400020203" pitchFamily="34" charset="0"/>
                <a:cs typeface="Trebuchet MS"/>
              </a:rPr>
              <a:t>5</a:t>
            </a:r>
            <a:endParaRPr sz="1500">
              <a:latin typeface="GE Inspira" panose="020F0603030400020203" pitchFamily="34" charset="0"/>
              <a:cs typeface="Trebuchet MS"/>
            </a:endParaRPr>
          </a:p>
        </p:txBody>
      </p:sp>
      <p:sp>
        <p:nvSpPr>
          <p:cNvPr id="22" name="object 22"/>
          <p:cNvSpPr/>
          <p:nvPr/>
        </p:nvSpPr>
        <p:spPr>
          <a:xfrm>
            <a:off x="4223228" y="4460718"/>
            <a:ext cx="285115" cy="285115"/>
          </a:xfrm>
          <a:custGeom>
            <a:avLst/>
            <a:gdLst/>
            <a:ahLst/>
            <a:cxnLst/>
            <a:rect l="l" t="t" r="r" b="b"/>
            <a:pathLst>
              <a:path w="285114" h="285114">
                <a:moveTo>
                  <a:pt x="142494" y="0"/>
                </a:moveTo>
                <a:lnTo>
                  <a:pt x="97453" y="7263"/>
                </a:lnTo>
                <a:lnTo>
                  <a:pt x="58336" y="27491"/>
                </a:lnTo>
                <a:lnTo>
                  <a:pt x="27491" y="58336"/>
                </a:lnTo>
                <a:lnTo>
                  <a:pt x="7263" y="97453"/>
                </a:lnTo>
                <a:lnTo>
                  <a:pt x="0" y="142494"/>
                </a:lnTo>
                <a:lnTo>
                  <a:pt x="7263" y="187534"/>
                </a:lnTo>
                <a:lnTo>
                  <a:pt x="27491" y="226651"/>
                </a:lnTo>
                <a:lnTo>
                  <a:pt x="58336" y="257496"/>
                </a:lnTo>
                <a:lnTo>
                  <a:pt x="97453" y="277724"/>
                </a:lnTo>
                <a:lnTo>
                  <a:pt x="142494" y="284988"/>
                </a:lnTo>
                <a:lnTo>
                  <a:pt x="187534" y="277724"/>
                </a:lnTo>
                <a:lnTo>
                  <a:pt x="226651" y="257496"/>
                </a:lnTo>
                <a:lnTo>
                  <a:pt x="257496" y="226651"/>
                </a:lnTo>
                <a:lnTo>
                  <a:pt x="277724" y="187534"/>
                </a:lnTo>
                <a:lnTo>
                  <a:pt x="284988" y="142494"/>
                </a:lnTo>
                <a:lnTo>
                  <a:pt x="277724" y="97453"/>
                </a:lnTo>
                <a:lnTo>
                  <a:pt x="257496" y="58336"/>
                </a:lnTo>
                <a:lnTo>
                  <a:pt x="226651" y="27491"/>
                </a:lnTo>
                <a:lnTo>
                  <a:pt x="187534" y="7263"/>
                </a:lnTo>
                <a:lnTo>
                  <a:pt x="142494" y="0"/>
                </a:lnTo>
                <a:close/>
              </a:path>
            </a:pathLst>
          </a:custGeom>
          <a:solidFill>
            <a:srgbClr val="005EB8"/>
          </a:solidFill>
        </p:spPr>
        <p:txBody>
          <a:bodyPr wrap="square" lIns="0" tIns="0" rIns="0" bIns="0" rtlCol="0"/>
          <a:lstStyle/>
          <a:p>
            <a:endParaRPr>
              <a:latin typeface="GE Inspira" panose="020F0603030400020203" pitchFamily="34" charset="0"/>
            </a:endParaRPr>
          </a:p>
        </p:txBody>
      </p:sp>
      <p:sp>
        <p:nvSpPr>
          <p:cNvPr id="23" name="object 23"/>
          <p:cNvSpPr txBox="1"/>
          <p:nvPr/>
        </p:nvSpPr>
        <p:spPr>
          <a:xfrm>
            <a:off x="4302099" y="4471277"/>
            <a:ext cx="139700" cy="243015"/>
          </a:xfrm>
          <a:prstGeom prst="rect">
            <a:avLst/>
          </a:prstGeom>
        </p:spPr>
        <p:txBody>
          <a:bodyPr vert="horz" wrap="square" lIns="0" tIns="12065" rIns="0" bIns="0" rtlCol="0">
            <a:spAutoFit/>
          </a:bodyPr>
          <a:lstStyle/>
          <a:p>
            <a:pPr marL="12700">
              <a:lnSpc>
                <a:spcPct val="100000"/>
              </a:lnSpc>
              <a:spcBef>
                <a:spcPts val="95"/>
              </a:spcBef>
            </a:pPr>
            <a:r>
              <a:rPr sz="1500" b="1" dirty="0">
                <a:solidFill>
                  <a:srgbClr val="FFFFFF"/>
                </a:solidFill>
                <a:latin typeface="GE Inspira" panose="020F0603030400020203" pitchFamily="34" charset="0"/>
                <a:cs typeface="Trebuchet MS"/>
              </a:rPr>
              <a:t>7</a:t>
            </a:r>
            <a:endParaRPr sz="1500">
              <a:latin typeface="GE Inspira" panose="020F0603030400020203" pitchFamily="34" charset="0"/>
              <a:cs typeface="Trebuchet MS"/>
            </a:endParaRPr>
          </a:p>
        </p:txBody>
      </p:sp>
      <p:sp>
        <p:nvSpPr>
          <p:cNvPr id="24" name="object 24"/>
          <p:cNvSpPr txBox="1"/>
          <p:nvPr/>
        </p:nvSpPr>
        <p:spPr>
          <a:xfrm>
            <a:off x="1143001" y="6040782"/>
            <a:ext cx="3429000" cy="441146"/>
          </a:xfrm>
          <a:prstGeom prst="rect">
            <a:avLst/>
          </a:prstGeom>
        </p:spPr>
        <p:txBody>
          <a:bodyPr vert="horz" wrap="square" lIns="0" tIns="12700" rIns="0" bIns="0" rtlCol="0">
            <a:spAutoFit/>
          </a:bodyPr>
          <a:lstStyle/>
          <a:p>
            <a:pPr marL="12700" algn="ctr">
              <a:lnSpc>
                <a:spcPct val="100000"/>
              </a:lnSpc>
              <a:spcBef>
                <a:spcPts val="100"/>
              </a:spcBef>
            </a:pPr>
            <a:r>
              <a:rPr lang="pl-PL" sz="1350" b="1" dirty="0">
                <a:solidFill>
                  <a:srgbClr val="005EB8"/>
                </a:solidFill>
                <a:latin typeface="GE Inspira" panose="020F0603030400020203" pitchFamily="34" charset="0"/>
                <a:cs typeface="Trebuchet MS"/>
              </a:rPr>
              <a:t>Sala Padrão
</a:t>
            </a:r>
            <a:endParaRPr sz="1350" dirty="0">
              <a:latin typeface="GE Inspira" panose="020F0603030400020203" pitchFamily="34" charset="0"/>
              <a:cs typeface="Trebuchet MS"/>
            </a:endParaRPr>
          </a:p>
        </p:txBody>
      </p:sp>
      <p:sp>
        <p:nvSpPr>
          <p:cNvPr id="25" name="object 25"/>
          <p:cNvSpPr txBox="1"/>
          <p:nvPr/>
        </p:nvSpPr>
        <p:spPr>
          <a:xfrm>
            <a:off x="901700" y="6680706"/>
            <a:ext cx="1203325" cy="628377"/>
          </a:xfrm>
          <a:prstGeom prst="rect">
            <a:avLst/>
          </a:prstGeom>
        </p:spPr>
        <p:txBody>
          <a:bodyPr vert="horz" wrap="square" lIns="0" tIns="12700" rIns="0" bIns="0" rtlCol="0">
            <a:spAutoFit/>
          </a:bodyPr>
          <a:lstStyle/>
          <a:p>
            <a:pPr marL="108585" indent="-96520">
              <a:lnSpc>
                <a:spcPts val="930"/>
              </a:lnSpc>
              <a:spcBef>
                <a:spcPts val="100"/>
              </a:spcBef>
              <a:buAutoNum type="arabicPeriod"/>
              <a:tabLst>
                <a:tab pos="109220" algn="l"/>
              </a:tabLst>
            </a:pPr>
            <a:r>
              <a:rPr lang="pt-BR" sz="800" dirty="0">
                <a:solidFill>
                  <a:srgbClr val="FFFFFF"/>
                </a:solidFill>
                <a:latin typeface="GE Inspira" panose="020F0603030400020203" pitchFamily="34" charset="0"/>
                <a:cs typeface="Trebuchet MS"/>
              </a:rPr>
              <a:t>Gabinete do Sistema
Trilhos da Estação Longitudinal
Tabela de elevação
</a:t>
            </a:r>
            <a:endParaRPr sz="800" dirty="0">
              <a:latin typeface="GE Inspira" panose="020F0603030400020203" pitchFamily="34" charset="0"/>
              <a:cs typeface="Trebuchet MS"/>
            </a:endParaRPr>
          </a:p>
        </p:txBody>
      </p:sp>
      <p:sp>
        <p:nvSpPr>
          <p:cNvPr id="26" name="object 26"/>
          <p:cNvSpPr txBox="1"/>
          <p:nvPr/>
        </p:nvSpPr>
        <p:spPr>
          <a:xfrm>
            <a:off x="2241295" y="6680706"/>
            <a:ext cx="1313815" cy="628377"/>
          </a:xfrm>
          <a:prstGeom prst="rect">
            <a:avLst/>
          </a:prstGeom>
        </p:spPr>
        <p:txBody>
          <a:bodyPr vert="horz" wrap="square" lIns="0" tIns="12700" rIns="0" bIns="0" rtlCol="0">
            <a:spAutoFit/>
          </a:bodyPr>
          <a:lstStyle/>
          <a:p>
            <a:pPr marL="108585" indent="-96520">
              <a:lnSpc>
                <a:spcPts val="930"/>
              </a:lnSpc>
              <a:spcBef>
                <a:spcPts val="100"/>
              </a:spcBef>
              <a:buAutoNum type="arabicPeriod" startAt="4"/>
              <a:tabLst>
                <a:tab pos="109220" algn="l"/>
              </a:tabLst>
            </a:pPr>
            <a:r>
              <a:rPr lang="pt-BR" sz="800" dirty="0">
                <a:solidFill>
                  <a:srgbClr val="FFFFFF"/>
                </a:solidFill>
                <a:latin typeface="GE Inspira" panose="020F0603030400020203" pitchFamily="34" charset="0"/>
                <a:cs typeface="Trebuchet MS"/>
              </a:rPr>
              <a:t>OTS e Ponte
Suporte motorizado de parede inclinada
Trilho de cabo / Suporte
</a:t>
            </a:r>
            <a:endParaRPr sz="800" dirty="0">
              <a:latin typeface="GE Inspira" panose="020F0603030400020203" pitchFamily="34" charset="0"/>
              <a:cs typeface="Trebuchet MS"/>
            </a:endParaRPr>
          </a:p>
        </p:txBody>
      </p:sp>
      <p:sp>
        <p:nvSpPr>
          <p:cNvPr id="27" name="object 27"/>
          <p:cNvSpPr txBox="1"/>
          <p:nvPr/>
        </p:nvSpPr>
        <p:spPr>
          <a:xfrm>
            <a:off x="3690620" y="6680706"/>
            <a:ext cx="1036319" cy="394980"/>
          </a:xfrm>
          <a:prstGeom prst="rect">
            <a:avLst/>
          </a:prstGeom>
        </p:spPr>
        <p:txBody>
          <a:bodyPr vert="horz" wrap="square" lIns="0" tIns="12700" rIns="0" bIns="0" rtlCol="0">
            <a:spAutoFit/>
          </a:bodyPr>
          <a:lstStyle/>
          <a:p>
            <a:pPr marL="12700">
              <a:lnSpc>
                <a:spcPct val="100000"/>
              </a:lnSpc>
              <a:spcBef>
                <a:spcPts val="100"/>
              </a:spcBef>
            </a:pPr>
            <a:r>
              <a:rPr lang="pt-BR" sz="800" dirty="0">
                <a:solidFill>
                  <a:srgbClr val="FFFFFF"/>
                </a:solidFill>
                <a:latin typeface="GE Inspira" panose="020F0603030400020203" pitchFamily="34" charset="0"/>
                <a:cs typeface="Trebuchet MS"/>
              </a:rPr>
              <a:t>7. Barreira de Colagem de Imagens
</a:t>
            </a:r>
            <a:endParaRPr sz="800" dirty="0">
              <a:latin typeface="GE Inspira" panose="020F0603030400020203" pitchFamily="34" charset="0"/>
              <a:cs typeface="Trebuchet MS"/>
            </a:endParaRPr>
          </a:p>
        </p:txBody>
      </p:sp>
      <p:sp>
        <p:nvSpPr>
          <p:cNvPr id="28" name="object 28"/>
          <p:cNvSpPr/>
          <p:nvPr/>
        </p:nvSpPr>
        <p:spPr>
          <a:xfrm>
            <a:off x="5486400" y="711200"/>
            <a:ext cx="4572000" cy="1545590"/>
          </a:xfrm>
          <a:custGeom>
            <a:avLst/>
            <a:gdLst/>
            <a:ahLst/>
            <a:cxnLst/>
            <a:rect l="l" t="t" r="r" b="b"/>
            <a:pathLst>
              <a:path w="4572000" h="1545589">
                <a:moveTo>
                  <a:pt x="4572000" y="0"/>
                </a:moveTo>
                <a:lnTo>
                  <a:pt x="0" y="0"/>
                </a:lnTo>
                <a:lnTo>
                  <a:pt x="0" y="1545336"/>
                </a:lnTo>
                <a:lnTo>
                  <a:pt x="4572000" y="1545336"/>
                </a:lnTo>
                <a:lnTo>
                  <a:pt x="4572000" y="0"/>
                </a:lnTo>
                <a:close/>
              </a:path>
            </a:pathLst>
          </a:custGeom>
          <a:solidFill>
            <a:srgbClr val="005EB8"/>
          </a:solidFill>
        </p:spPr>
        <p:txBody>
          <a:bodyPr wrap="square" lIns="0" tIns="0" rIns="0" bIns="0" rtlCol="0"/>
          <a:lstStyle/>
          <a:p>
            <a:endParaRPr>
              <a:latin typeface="GE Inspira" panose="020F0603030400020203" pitchFamily="34" charset="0"/>
            </a:endParaRPr>
          </a:p>
        </p:txBody>
      </p:sp>
      <p:sp>
        <p:nvSpPr>
          <p:cNvPr id="29" name="object 29"/>
          <p:cNvSpPr txBox="1"/>
          <p:nvPr/>
        </p:nvSpPr>
        <p:spPr>
          <a:xfrm>
            <a:off x="5766308" y="965198"/>
            <a:ext cx="3837940" cy="911788"/>
          </a:xfrm>
          <a:prstGeom prst="rect">
            <a:avLst/>
          </a:prstGeom>
        </p:spPr>
        <p:txBody>
          <a:bodyPr vert="horz" wrap="square" lIns="0" tIns="5080" rIns="0" bIns="0" rtlCol="0">
            <a:spAutoFit/>
          </a:bodyPr>
          <a:lstStyle/>
          <a:p>
            <a:pPr marL="12700" marR="5080">
              <a:lnSpc>
                <a:spcPct val="104200"/>
              </a:lnSpc>
              <a:spcBef>
                <a:spcPts val="40"/>
              </a:spcBef>
            </a:pPr>
            <a:r>
              <a:rPr lang="pt-BR" sz="1200" i="1" dirty="0">
                <a:solidFill>
                  <a:srgbClr val="FFFFFF"/>
                </a:solidFill>
                <a:latin typeface="GE Inspira" panose="020F0603030400020203" pitchFamily="34" charset="0"/>
                <a:cs typeface="Trebuchet MS"/>
              </a:rPr>
              <a:t>"O sistema tem sido uma adição impressionante ao departamento, teve um impacto favorável imediato, foi bem recebido especialmente por nossos tecnólogos e, definitivamente, pelos radiologistas"
</a:t>
            </a:r>
            <a:r>
              <a:rPr sz="900" dirty="0">
                <a:solidFill>
                  <a:srgbClr val="FFFFFF"/>
                </a:solidFill>
                <a:latin typeface="GE Inspira" panose="020F0603030400020203" pitchFamily="34" charset="0"/>
                <a:cs typeface="Trebuchet MS"/>
              </a:rPr>
              <a:t>— </a:t>
            </a:r>
            <a:r>
              <a:rPr lang="pl-PL" sz="900" dirty="0">
                <a:solidFill>
                  <a:srgbClr val="FFFFFF"/>
                </a:solidFill>
                <a:latin typeface="GE Inspira" panose="020F0603030400020203" pitchFamily="34" charset="0"/>
                <a:cs typeface="Trebuchet MS"/>
              </a:rPr>
              <a:t>Dr. Orlando Ortiz, Radiologista, North Central Bronx, NY</a:t>
            </a:r>
            <a:endParaRPr sz="900" dirty="0">
              <a:latin typeface="GE Inspira" panose="020F0603030400020203" pitchFamily="34" charset="0"/>
              <a:cs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90288" y="0"/>
            <a:ext cx="5468620" cy="7772400"/>
            <a:chOff x="4590288" y="0"/>
            <a:chExt cx="5468620" cy="7772400"/>
          </a:xfrm>
        </p:grpSpPr>
        <p:pic>
          <p:nvPicPr>
            <p:cNvPr id="3" name="object 3"/>
            <p:cNvPicPr/>
            <p:nvPr/>
          </p:nvPicPr>
          <p:blipFill>
            <a:blip r:embed="rId2" cstate="print"/>
            <a:stretch>
              <a:fillRect/>
            </a:stretch>
          </p:blipFill>
          <p:spPr>
            <a:xfrm>
              <a:off x="5486400" y="0"/>
              <a:ext cx="4114800" cy="7772400"/>
            </a:xfrm>
            <a:prstGeom prst="rect">
              <a:avLst/>
            </a:prstGeom>
          </p:spPr>
        </p:pic>
        <p:pic>
          <p:nvPicPr>
            <p:cNvPr id="4" name="object 4"/>
            <p:cNvPicPr/>
            <p:nvPr/>
          </p:nvPicPr>
          <p:blipFill>
            <a:blip r:embed="rId3" cstate="print"/>
            <a:stretch>
              <a:fillRect/>
            </a:stretch>
          </p:blipFill>
          <p:spPr>
            <a:xfrm>
              <a:off x="4590288" y="0"/>
              <a:ext cx="5468112" cy="3785019"/>
            </a:xfrm>
            <a:prstGeom prst="rect">
              <a:avLst/>
            </a:prstGeom>
          </p:spPr>
        </p:pic>
      </p:grpSp>
      <p:sp>
        <p:nvSpPr>
          <p:cNvPr id="5" name="object 5"/>
          <p:cNvSpPr txBox="1">
            <a:spLocks noGrp="1"/>
          </p:cNvSpPr>
          <p:nvPr>
            <p:ph type="title"/>
          </p:nvPr>
        </p:nvSpPr>
        <p:spPr>
          <a:xfrm>
            <a:off x="901628" y="950464"/>
            <a:ext cx="4397449" cy="1467068"/>
          </a:xfrm>
          <a:prstGeom prst="rect">
            <a:avLst/>
          </a:prstGeom>
        </p:spPr>
        <p:txBody>
          <a:bodyPr vert="horz" wrap="square" lIns="0" tIns="43180" rIns="0" bIns="0" rtlCol="0">
            <a:spAutoFit/>
          </a:bodyPr>
          <a:lstStyle/>
          <a:p>
            <a:pPr marL="12700" marR="5080">
              <a:lnSpc>
                <a:spcPts val="2700"/>
              </a:lnSpc>
              <a:spcBef>
                <a:spcPts val="340"/>
              </a:spcBef>
            </a:pPr>
            <a:r>
              <a:rPr lang="pt-BR" dirty="0">
                <a:latin typeface="GE Inspira" panose="020F0603030400020203" pitchFamily="34" charset="0"/>
              </a:rPr>
              <a:t>Soluções de operação de imagens para ajudar a melhorar a utilização do sistema para sua frota
</a:t>
            </a:r>
            <a:endParaRPr dirty="0">
              <a:latin typeface="GE Inspira" panose="020F0603030400020203" pitchFamily="34" charset="0"/>
            </a:endParaRPr>
          </a:p>
        </p:txBody>
      </p:sp>
      <p:sp>
        <p:nvSpPr>
          <p:cNvPr id="9" name="object 9"/>
          <p:cNvSpPr/>
          <p:nvPr/>
        </p:nvSpPr>
        <p:spPr>
          <a:xfrm>
            <a:off x="5184647" y="4919471"/>
            <a:ext cx="4874260" cy="1545590"/>
          </a:xfrm>
          <a:custGeom>
            <a:avLst/>
            <a:gdLst/>
            <a:ahLst/>
            <a:cxnLst/>
            <a:rect l="l" t="t" r="r" b="b"/>
            <a:pathLst>
              <a:path w="4874259" h="1545589">
                <a:moveTo>
                  <a:pt x="4873752" y="0"/>
                </a:moveTo>
                <a:lnTo>
                  <a:pt x="0" y="0"/>
                </a:lnTo>
                <a:lnTo>
                  <a:pt x="0" y="1545336"/>
                </a:lnTo>
                <a:lnTo>
                  <a:pt x="4873752" y="1545336"/>
                </a:lnTo>
                <a:lnTo>
                  <a:pt x="4873752" y="0"/>
                </a:lnTo>
                <a:close/>
              </a:path>
            </a:pathLst>
          </a:custGeom>
          <a:solidFill>
            <a:srgbClr val="005EB8"/>
          </a:solidFill>
        </p:spPr>
        <p:txBody>
          <a:bodyPr wrap="square" lIns="0" tIns="0" rIns="0" bIns="0" rtlCol="0"/>
          <a:lstStyle/>
          <a:p>
            <a:endParaRPr>
              <a:latin typeface="GE Inspira" panose="020F0603030400020203" pitchFamily="34" charset="0"/>
            </a:endParaRPr>
          </a:p>
        </p:txBody>
      </p:sp>
      <p:sp>
        <p:nvSpPr>
          <p:cNvPr id="10" name="object 10"/>
          <p:cNvSpPr txBox="1"/>
          <p:nvPr/>
        </p:nvSpPr>
        <p:spPr>
          <a:xfrm>
            <a:off x="5464555" y="5173470"/>
            <a:ext cx="4109720" cy="911788"/>
          </a:xfrm>
          <a:prstGeom prst="rect">
            <a:avLst/>
          </a:prstGeom>
        </p:spPr>
        <p:txBody>
          <a:bodyPr vert="horz" wrap="square" lIns="0" tIns="5080" rIns="0" bIns="0" rtlCol="0">
            <a:spAutoFit/>
          </a:bodyPr>
          <a:lstStyle/>
          <a:p>
            <a:pPr marL="12700" marR="5080">
              <a:lnSpc>
                <a:spcPct val="104200"/>
              </a:lnSpc>
              <a:spcBef>
                <a:spcPts val="40"/>
              </a:spcBef>
            </a:pPr>
            <a:r>
              <a:rPr lang="pt-BR" sz="1200" i="1" dirty="0">
                <a:solidFill>
                  <a:srgbClr val="FFFFFF"/>
                </a:solidFill>
                <a:latin typeface="GE Inspira" panose="020F0603030400020203" pitchFamily="34" charset="0"/>
                <a:cs typeface="Trebuchet MS"/>
              </a:rPr>
              <a:t>"A tecnologia, neste caso, acertou, estamos realmente fazendo a coisa certa para o paciente porque ajuda o tecnólogo e permite que o tecnólogo se concentre em uma das razões pelas quais eles queriam se tornar um tecnólogo, para cuidar das pessoas"
</a:t>
            </a:r>
            <a:r>
              <a:rPr sz="900" dirty="0">
                <a:solidFill>
                  <a:srgbClr val="FFFFFF"/>
                </a:solidFill>
                <a:latin typeface="GE Inspira" panose="020F0603030400020203" pitchFamily="34" charset="0"/>
                <a:cs typeface="Trebuchet MS"/>
              </a:rPr>
              <a:t>— </a:t>
            </a:r>
            <a:r>
              <a:rPr lang="pl-PL" sz="900" dirty="0">
                <a:solidFill>
                  <a:srgbClr val="FFFFFF"/>
                </a:solidFill>
                <a:latin typeface="GE Inspira" panose="020F0603030400020203" pitchFamily="34" charset="0"/>
                <a:cs typeface="Trebuchet MS"/>
              </a:rPr>
              <a:t>Dr. Orlando Ortiz, Radiologista, North Central Bronx, NY</a:t>
            </a:r>
            <a:endParaRPr sz="900" dirty="0">
              <a:latin typeface="GE Inspira" panose="020F0603030400020203" pitchFamily="34" charset="0"/>
              <a:cs typeface="Trebuchet MS"/>
            </a:endParaRPr>
          </a:p>
        </p:txBody>
      </p:sp>
      <p:sp>
        <p:nvSpPr>
          <p:cNvPr id="12" name="object 6"/>
          <p:cNvSpPr txBox="1"/>
          <p:nvPr/>
        </p:nvSpPr>
        <p:spPr>
          <a:xfrm>
            <a:off x="901700" y="2214115"/>
            <a:ext cx="3857625" cy="4565352"/>
          </a:xfrm>
          <a:prstGeom prst="rect">
            <a:avLst/>
          </a:prstGeom>
        </p:spPr>
        <p:txBody>
          <a:bodyPr vert="horz" wrap="square" lIns="0" tIns="10160" rIns="0" bIns="0" rtlCol="0">
            <a:spAutoFit/>
          </a:bodyPr>
          <a:lstStyle/>
          <a:p>
            <a:pPr marR="194945"/>
            <a:r>
              <a:rPr lang="pt-BR" sz="1400" b="1" u="heavy" dirty="0">
                <a:solidFill>
                  <a:srgbClr val="005EB8"/>
                </a:solidFill>
                <a:uFill>
                  <a:solidFill>
                    <a:srgbClr val="005EB8"/>
                  </a:solidFill>
                </a:uFill>
                <a:latin typeface="GE Inspira" panose="020F0603030400020203" pitchFamily="34" charset="0"/>
                <a:cs typeface="Trebuchet MS"/>
              </a:rPr>
              <a:t>Aplicação de qualidade de raios-X† para entender a causa dos raios-X repetidos
</a:t>
            </a:r>
            <a:r>
              <a:rPr lang="pt-BR" sz="1000" dirty="0">
                <a:solidFill>
                  <a:srgbClr val="333E47"/>
                </a:solidFill>
                <a:latin typeface="GE Inspira" panose="020F0603030400020203" pitchFamily="34" charset="0"/>
                <a:cs typeface="Trebuchet MS"/>
              </a:rPr>
              <a:t>O </a:t>
            </a:r>
            <a:r>
              <a:rPr lang="pt-BR" sz="1000" dirty="0" err="1">
                <a:solidFill>
                  <a:srgbClr val="333E47"/>
                </a:solidFill>
                <a:latin typeface="GE Inspira" panose="020F0603030400020203" pitchFamily="34" charset="0"/>
                <a:cs typeface="Trebuchet MS"/>
              </a:rPr>
              <a:t>Definium</a:t>
            </a:r>
            <a:r>
              <a:rPr lang="pt-BR" sz="1000" dirty="0">
                <a:solidFill>
                  <a:srgbClr val="333E47"/>
                </a:solidFill>
                <a:latin typeface="GE Inspira" panose="020F0603030400020203" pitchFamily="34" charset="0"/>
                <a:cs typeface="Trebuchet MS"/>
              </a:rPr>
              <a:t> Tempo™ é compatível com o Aplicativo de Qualidade de Raios-X da GE Healthcare, uma solução corporativa local que coleta, agrega e reporta automaticamente dados de garantia de qualidade para determinar a origem dos rejeitos. Permite treinamento direcionado, melhora a eficiência e reduz exames repetidos e dose desnecessária do paciente.
</a:t>
            </a:r>
            <a:endParaRPr sz="1200" dirty="0">
              <a:latin typeface="GE Inspira" panose="020F0603030400020203" pitchFamily="34" charset="0"/>
              <a:cs typeface="Trebuchet MS"/>
            </a:endParaRPr>
          </a:p>
          <a:p>
            <a:r>
              <a:rPr lang="pt-BR" sz="1400" b="1" u="heavy" dirty="0">
                <a:solidFill>
                  <a:srgbClr val="005EB8"/>
                </a:solidFill>
                <a:uFill>
                  <a:solidFill>
                    <a:srgbClr val="005EB8"/>
                  </a:solidFill>
                </a:uFill>
                <a:latin typeface="GE Inspira" panose="020F0603030400020203" pitchFamily="34" charset="0"/>
                <a:cs typeface="Trebuchet MS"/>
              </a:rPr>
              <a:t>o </a:t>
            </a:r>
            <a:r>
              <a:rPr lang="pt-BR" sz="1400" b="1" u="heavy" dirty="0" err="1">
                <a:solidFill>
                  <a:srgbClr val="005EB8"/>
                </a:solidFill>
                <a:uFill>
                  <a:solidFill>
                    <a:srgbClr val="005EB8"/>
                  </a:solidFill>
                </a:uFill>
                <a:latin typeface="GE Inspira" panose="020F0603030400020203" pitchFamily="34" charset="0"/>
                <a:cs typeface="Trebuchet MS"/>
              </a:rPr>
              <a:t>iCenter</a:t>
            </a:r>
            <a:r>
              <a:rPr lang="pt-BR" sz="1400" b="1" u="heavy" dirty="0">
                <a:solidFill>
                  <a:srgbClr val="005EB8"/>
                </a:solidFill>
                <a:uFill>
                  <a:solidFill>
                    <a:srgbClr val="005EB8"/>
                  </a:solidFill>
                </a:uFill>
                <a:latin typeface="GE Inspira" panose="020F0603030400020203" pitchFamily="34" charset="0"/>
                <a:cs typeface="Trebuchet MS"/>
              </a:rPr>
              <a:t>™† ajudar a otimizar a utilização de ativos
</a:t>
            </a:r>
            <a:r>
              <a:rPr lang="pt-BR" sz="1000" dirty="0">
                <a:solidFill>
                  <a:srgbClr val="333E47"/>
                </a:solidFill>
                <a:latin typeface="GE Inspira" panose="020F0603030400020203" pitchFamily="34" charset="0"/>
                <a:cs typeface="Trebuchet MS"/>
              </a:rPr>
              <a:t>O </a:t>
            </a:r>
            <a:r>
              <a:rPr lang="pt-BR" sz="1000" dirty="0" err="1">
                <a:solidFill>
                  <a:srgbClr val="333E47"/>
                </a:solidFill>
                <a:latin typeface="GE Inspira" panose="020F0603030400020203" pitchFamily="34" charset="0"/>
                <a:cs typeface="Trebuchet MS"/>
              </a:rPr>
              <a:t>iCenter</a:t>
            </a:r>
            <a:r>
              <a:rPr lang="pt-BR" sz="1000" dirty="0">
                <a:solidFill>
                  <a:srgbClr val="333E47"/>
                </a:solidFill>
                <a:latin typeface="GE Inspira" panose="020F0603030400020203" pitchFamily="34" charset="0"/>
                <a:cs typeface="Trebuchet MS"/>
              </a:rPr>
              <a:t> usa o poder de dados e análises para fornecer insights valiosos sobre a utilização e a carga de trabalho de todos os ativos de raios-X para ajudar a melhorar a otimização do fluxo de trabalho e reduzir custos.
</a:t>
            </a:r>
          </a:p>
          <a:p>
            <a:pPr marR="193040"/>
            <a:r>
              <a:rPr lang="pt-BR" sz="1400" b="1" u="heavy" dirty="0">
                <a:solidFill>
                  <a:srgbClr val="005EB8"/>
                </a:solidFill>
                <a:uFill>
                  <a:solidFill>
                    <a:srgbClr val="005EB8"/>
                  </a:solidFill>
                </a:uFill>
                <a:latin typeface="GE Inspira" panose="020F0603030400020203" pitchFamily="34" charset="0"/>
                <a:cs typeface="Trebuchet MS"/>
              </a:rPr>
              <a:t>Soluções de segurança cibernética protegem seu sistema e dados de pacientes
</a:t>
            </a:r>
            <a:r>
              <a:rPr lang="pt-BR" sz="1000" dirty="0">
                <a:solidFill>
                  <a:srgbClr val="333E47"/>
                </a:solidFill>
                <a:latin typeface="GE Inspira" panose="020F0603030400020203" pitchFamily="34" charset="0"/>
                <a:cs typeface="Trebuchet MS"/>
              </a:rPr>
              <a:t>Detectar, proteger e proteger. Auditoria e prestação de contas, identificação e autenticação, proteção de sistemas e informações, segurança da rede.  Atualizações disponíveis via </a:t>
            </a:r>
            <a:r>
              <a:rPr lang="en-US" sz="1000" u="sng" dirty="0">
                <a:solidFill>
                  <a:srgbClr val="005EB8"/>
                </a:solidFill>
                <a:uFill>
                  <a:solidFill>
                    <a:srgbClr val="333E47"/>
                  </a:solidFill>
                </a:uFill>
                <a:latin typeface="GE Inspira" panose="020F0603030400020203" pitchFamily="34" charset="0"/>
                <a:cs typeface="Trebuchet MS"/>
                <a:hlinkClick r:id="rId4"/>
              </a:rPr>
              <a:t>software download</a:t>
            </a:r>
            <a:r>
              <a:rPr lang="en-US" sz="1000" dirty="0">
                <a:solidFill>
                  <a:srgbClr val="333E47"/>
                </a:solidFill>
                <a:latin typeface="GE Inspira" panose="020F0603030400020203" pitchFamily="34" charset="0"/>
                <a:cs typeface="Trebuchet MS"/>
              </a:rPr>
              <a:t>.</a:t>
            </a:r>
            <a:endParaRPr lang="en-US" sz="1000" dirty="0">
              <a:latin typeface="GE Inspira" panose="020F0603030400020203" pitchFamily="34" charset="0"/>
              <a:cs typeface="Trebuchet MS"/>
            </a:endParaRPr>
          </a:p>
          <a:p>
            <a:pPr marR="5080"/>
            <a:endParaRPr lang="pt-BR" sz="1000" dirty="0">
              <a:latin typeface="GE Inspira" panose="020F0603030400020203" pitchFamily="34" charset="0"/>
              <a:cs typeface="Trebuchet MS"/>
            </a:endParaRPr>
          </a:p>
          <a:p>
            <a:pPr marR="5080"/>
            <a:r>
              <a:rPr lang="pt-BR" sz="1400" b="1" u="heavy" dirty="0">
                <a:solidFill>
                  <a:srgbClr val="005EB8"/>
                </a:solidFill>
                <a:uFill>
                  <a:solidFill>
                    <a:srgbClr val="005EB8"/>
                  </a:solidFill>
                </a:uFill>
                <a:latin typeface="GE Inspira" panose="020F0603030400020203" pitchFamily="34" charset="0"/>
                <a:cs typeface="Trebuchet MS"/>
              </a:rPr>
              <a:t>Continuidade™† protege seu investimento mantendo seu sistema atualizado
</a:t>
            </a:r>
            <a:r>
              <a:rPr lang="pt-BR" sz="1000" dirty="0">
                <a:solidFill>
                  <a:srgbClr val="333E47"/>
                </a:solidFill>
                <a:latin typeface="GE Inspira" panose="020F0603030400020203" pitchFamily="34" charset="0"/>
                <a:cs typeface="Trebuchet MS"/>
              </a:rPr>
              <a:t>Padronize a interface do usuário, as funções e o desempenho de toda a sua frota com atualizações do ciclo de vida para ajudar a melhorar a eficiência do fluxo de trabalho e os recursos clínicos.
</a:t>
            </a:r>
            <a:r>
              <a:rPr lang="en-US" sz="800" dirty="0">
                <a:solidFill>
                  <a:srgbClr val="333E47"/>
                </a:solidFill>
                <a:latin typeface="GE Inspira" panose="020F0603030400020203" pitchFamily="34" charset="0"/>
                <a:cs typeface="Trebuchet MS"/>
              </a:rPr>
              <a:t>† </a:t>
            </a:r>
            <a:r>
              <a:rPr lang="en-US" sz="800" dirty="0" err="1">
                <a:solidFill>
                  <a:srgbClr val="333E47"/>
                </a:solidFill>
                <a:latin typeface="GE Inspira" panose="020F0603030400020203" pitchFamily="34" charset="0"/>
                <a:cs typeface="Trebuchet MS"/>
              </a:rPr>
              <a:t>Denota</a:t>
            </a:r>
            <a:r>
              <a:rPr lang="en-US" sz="800" dirty="0">
                <a:solidFill>
                  <a:srgbClr val="333E47"/>
                </a:solidFill>
                <a:latin typeface="GE Inspira" panose="020F0603030400020203" pitchFamily="34" charset="0"/>
                <a:cs typeface="Trebuchet MS"/>
              </a:rPr>
              <a:t> </a:t>
            </a:r>
            <a:r>
              <a:rPr lang="en-US" sz="800" dirty="0" err="1">
                <a:solidFill>
                  <a:srgbClr val="333E47"/>
                </a:solidFill>
                <a:latin typeface="GE Inspira" panose="020F0603030400020203" pitchFamily="34" charset="0"/>
                <a:cs typeface="Trebuchet MS"/>
              </a:rPr>
              <a:t>recursos</a:t>
            </a:r>
            <a:r>
              <a:rPr lang="en-US" sz="800" dirty="0">
                <a:solidFill>
                  <a:srgbClr val="333E47"/>
                </a:solidFill>
                <a:latin typeface="GE Inspira" panose="020F0603030400020203" pitchFamily="34" charset="0"/>
                <a:cs typeface="Trebuchet MS"/>
              </a:rPr>
              <a:t> </a:t>
            </a:r>
            <a:r>
              <a:rPr lang="en-US" sz="800" dirty="0" err="1">
                <a:solidFill>
                  <a:srgbClr val="333E47"/>
                </a:solidFill>
                <a:latin typeface="GE Inspira" panose="020F0603030400020203" pitchFamily="34" charset="0"/>
                <a:cs typeface="Trebuchet MS"/>
              </a:rPr>
              <a:t>opcionais</a:t>
            </a:r>
            <a:endParaRPr sz="800" dirty="0">
              <a:latin typeface="GE Inspira" panose="020F0603030400020203" pitchFamily="34" charset="0"/>
              <a:cs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499616"/>
            <a:ext cx="4170045" cy="4645660"/>
            <a:chOff x="0" y="1499616"/>
            <a:chExt cx="4170045" cy="4645660"/>
          </a:xfrm>
        </p:grpSpPr>
        <p:pic>
          <p:nvPicPr>
            <p:cNvPr id="3" name="object 3"/>
            <p:cNvPicPr/>
            <p:nvPr/>
          </p:nvPicPr>
          <p:blipFill>
            <a:blip r:embed="rId2" cstate="print"/>
            <a:stretch>
              <a:fillRect/>
            </a:stretch>
          </p:blipFill>
          <p:spPr>
            <a:xfrm>
              <a:off x="0" y="1993392"/>
              <a:ext cx="4169664" cy="4151376"/>
            </a:xfrm>
            <a:prstGeom prst="rect">
              <a:avLst/>
            </a:prstGeom>
          </p:spPr>
        </p:pic>
        <p:pic>
          <p:nvPicPr>
            <p:cNvPr id="4" name="object 4"/>
            <p:cNvPicPr/>
            <p:nvPr/>
          </p:nvPicPr>
          <p:blipFill>
            <a:blip r:embed="rId3" cstate="print"/>
            <a:stretch>
              <a:fillRect/>
            </a:stretch>
          </p:blipFill>
          <p:spPr>
            <a:xfrm>
              <a:off x="0" y="1499616"/>
              <a:ext cx="4169664" cy="3792103"/>
            </a:xfrm>
            <a:prstGeom prst="rect">
              <a:avLst/>
            </a:prstGeom>
          </p:spPr>
        </p:pic>
      </p:grpSp>
      <p:sp>
        <p:nvSpPr>
          <p:cNvPr id="5" name="object 5"/>
          <p:cNvSpPr txBox="1">
            <a:spLocks noGrp="1"/>
          </p:cNvSpPr>
          <p:nvPr>
            <p:ph type="title"/>
          </p:nvPr>
        </p:nvSpPr>
        <p:spPr>
          <a:xfrm>
            <a:off x="4797044" y="1389376"/>
            <a:ext cx="4217670" cy="1467068"/>
          </a:xfrm>
          <a:prstGeom prst="rect">
            <a:avLst/>
          </a:prstGeom>
        </p:spPr>
        <p:txBody>
          <a:bodyPr vert="horz" wrap="square" lIns="0" tIns="43180" rIns="0" bIns="0" rtlCol="0">
            <a:spAutoFit/>
          </a:bodyPr>
          <a:lstStyle/>
          <a:p>
            <a:pPr marL="12700" marR="5080">
              <a:lnSpc>
                <a:spcPts val="2700"/>
              </a:lnSpc>
              <a:spcBef>
                <a:spcPts val="340"/>
              </a:spcBef>
            </a:pPr>
            <a:r>
              <a:rPr lang="pt-BR" dirty="0">
                <a:latin typeface="GE Inspira" panose="020F0603030400020203" pitchFamily="34" charset="0"/>
              </a:rPr>
              <a:t>Serviço flexível e escalável e suporte para atender às suas necessidades agora e além
</a:t>
            </a:r>
            <a:endParaRPr dirty="0">
              <a:latin typeface="GE Inspira" panose="020F0603030400020203" pitchFamily="34" charset="0"/>
            </a:endParaRPr>
          </a:p>
        </p:txBody>
      </p:sp>
      <p:sp>
        <p:nvSpPr>
          <p:cNvPr id="7" name="object 7"/>
          <p:cNvSpPr txBox="1"/>
          <p:nvPr/>
        </p:nvSpPr>
        <p:spPr>
          <a:xfrm>
            <a:off x="4797044" y="7279130"/>
            <a:ext cx="5032756" cy="271869"/>
          </a:xfrm>
          <a:prstGeom prst="rect">
            <a:avLst/>
          </a:prstGeom>
        </p:spPr>
        <p:txBody>
          <a:bodyPr vert="horz" wrap="square" lIns="0" tIns="12700" rIns="0" bIns="0" rtlCol="0">
            <a:spAutoFit/>
          </a:bodyPr>
          <a:lstStyle/>
          <a:p>
            <a:pPr marL="12700">
              <a:lnSpc>
                <a:spcPct val="100000"/>
              </a:lnSpc>
              <a:spcBef>
                <a:spcPts val="100"/>
              </a:spcBef>
            </a:pPr>
            <a:r>
              <a:rPr lang="pl-PL" sz="800">
                <a:solidFill>
                  <a:srgbClr val="333E47"/>
                </a:solidFill>
                <a:latin typeface="GE Inspira" panose="020F0603030400020203" pitchFamily="34" charset="0"/>
                <a:cs typeface="Trebuchet MS"/>
              </a:rPr>
              <a:t>† Denota recursos opcionais
</a:t>
            </a:r>
            <a:endParaRPr sz="800" dirty="0">
              <a:latin typeface="GE Inspira" panose="020F0603030400020203" pitchFamily="34" charset="0"/>
              <a:cs typeface="Trebuchet MS"/>
            </a:endParaRPr>
          </a:p>
        </p:txBody>
      </p:sp>
      <p:sp>
        <p:nvSpPr>
          <p:cNvPr id="8" name="object 8"/>
          <p:cNvSpPr txBox="1"/>
          <p:nvPr/>
        </p:nvSpPr>
        <p:spPr>
          <a:xfrm>
            <a:off x="457200" y="3831335"/>
            <a:ext cx="4005579" cy="1182664"/>
          </a:xfrm>
          <a:prstGeom prst="rect">
            <a:avLst/>
          </a:prstGeom>
          <a:solidFill>
            <a:srgbClr val="005EB8"/>
          </a:solidFill>
        </p:spPr>
        <p:txBody>
          <a:bodyPr vert="horz" wrap="square" lIns="216000" tIns="36000" rIns="216000" bIns="216000" rtlCol="0">
            <a:spAutoFit/>
          </a:bodyPr>
          <a:lstStyle/>
          <a:p>
            <a:pPr>
              <a:lnSpc>
                <a:spcPct val="100000"/>
              </a:lnSpc>
              <a:spcBef>
                <a:spcPts val="10"/>
              </a:spcBef>
            </a:pPr>
            <a:endParaRPr sz="1700" dirty="0">
              <a:latin typeface="GE Inspira" panose="020F0603030400020203" pitchFamily="34" charset="0"/>
              <a:cs typeface="Times New Roman"/>
            </a:endParaRPr>
          </a:p>
          <a:p>
            <a:pPr marL="12700" marR="5080">
              <a:lnSpc>
                <a:spcPct val="104200"/>
              </a:lnSpc>
              <a:spcBef>
                <a:spcPts val="40"/>
              </a:spcBef>
            </a:pPr>
            <a:r>
              <a:rPr lang="pt-BR" sz="1200" i="1" dirty="0">
                <a:solidFill>
                  <a:srgbClr val="FFFFFF"/>
                </a:solidFill>
                <a:latin typeface="GE Inspira" panose="020F0603030400020203" pitchFamily="34" charset="0"/>
                <a:cs typeface="Trebuchet MS"/>
              </a:rPr>
              <a:t>"Agora, com todas as características do Tempo, o tecnólogo praticamente tem um assistente virtual"
</a:t>
            </a:r>
            <a:r>
              <a:rPr sz="900" dirty="0">
                <a:solidFill>
                  <a:srgbClr val="FFFFFF"/>
                </a:solidFill>
                <a:latin typeface="GE Inspira" panose="020F0603030400020203" pitchFamily="34" charset="0"/>
                <a:cs typeface="Trebuchet MS"/>
              </a:rPr>
              <a:t>— </a:t>
            </a:r>
            <a:r>
              <a:rPr lang="pt-BR" sz="900" dirty="0" err="1">
                <a:solidFill>
                  <a:srgbClr val="FFFFFF"/>
                </a:solidFill>
                <a:latin typeface="GE Inspira" panose="020F0603030400020203" pitchFamily="34" charset="0"/>
                <a:cs typeface="Trebuchet MS"/>
              </a:rPr>
              <a:t>Jeannie</a:t>
            </a:r>
            <a:r>
              <a:rPr lang="pt-BR" sz="900" dirty="0">
                <a:solidFill>
                  <a:srgbClr val="FFFFFF"/>
                </a:solidFill>
                <a:latin typeface="GE Inspira" panose="020F0603030400020203" pitchFamily="34" charset="0"/>
                <a:cs typeface="Trebuchet MS"/>
              </a:rPr>
              <a:t> Miller, Diretora Associada de Radiologia do Hospital North Central Bronx</a:t>
            </a:r>
            <a:endParaRPr sz="900" dirty="0">
              <a:latin typeface="GE Inspira" panose="020F0603030400020203" pitchFamily="34" charset="0"/>
              <a:cs typeface="Trebuchet MS"/>
            </a:endParaRPr>
          </a:p>
        </p:txBody>
      </p:sp>
      <p:sp>
        <p:nvSpPr>
          <p:cNvPr id="9" name="object 6"/>
          <p:cNvSpPr txBox="1"/>
          <p:nvPr/>
        </p:nvSpPr>
        <p:spPr>
          <a:xfrm>
            <a:off x="4797044" y="2655567"/>
            <a:ext cx="4113529" cy="4105611"/>
          </a:xfrm>
          <a:prstGeom prst="rect">
            <a:avLst/>
          </a:prstGeom>
        </p:spPr>
        <p:txBody>
          <a:bodyPr vert="horz" wrap="square" lIns="0" tIns="12700" rIns="0" bIns="0" rtlCol="0">
            <a:spAutoFit/>
          </a:bodyPr>
          <a:lstStyle/>
          <a:p>
            <a:pPr marL="12700">
              <a:lnSpc>
                <a:spcPct val="100000"/>
              </a:lnSpc>
              <a:spcBef>
                <a:spcPts val="100"/>
              </a:spcBef>
            </a:pPr>
            <a:r>
              <a:rPr lang="pt-BR" sz="1400" b="1" u="heavy" dirty="0">
                <a:solidFill>
                  <a:srgbClr val="005EB8"/>
                </a:solidFill>
                <a:uFill>
                  <a:solidFill>
                    <a:srgbClr val="005EB8"/>
                  </a:solidFill>
                </a:uFill>
                <a:latin typeface="GE Inspira" panose="020F0603030400020203" pitchFamily="34" charset="0"/>
                <a:cs typeface="Trebuchet MS"/>
              </a:rPr>
              <a:t>Serviço e suporte a raios-X
</a:t>
            </a:r>
            <a:r>
              <a:rPr lang="pt-BR" sz="1000" dirty="0">
                <a:solidFill>
                  <a:srgbClr val="333E47"/>
                </a:solidFill>
                <a:latin typeface="GE Inspira" panose="020F0603030400020203" pitchFamily="34" charset="0"/>
                <a:cs typeface="Trebuchet MS"/>
              </a:rPr>
              <a:t>A GE Healthcare fornece engenheiros de serviços especializados nas proximidades e de ponta de dashboards e análises que permitem o monitoramento remoto e o gerenciamento dos equipamentos, bem como programas para manter o hardware e o software do sistema atualizados, para garantir os recursos de imagem mais recentes. Uma rede de peças abrangente fornece reparos rápidos quando necessário</a:t>
            </a:r>
            <a:r>
              <a:rPr sz="1000" dirty="0">
                <a:solidFill>
                  <a:srgbClr val="333E47"/>
                </a:solidFill>
                <a:latin typeface="GE Inspira" panose="020F0603030400020203" pitchFamily="34" charset="0"/>
                <a:cs typeface="Trebuchet MS"/>
              </a:rPr>
              <a:t>.</a:t>
            </a:r>
            <a:endParaRPr sz="1000" dirty="0">
              <a:latin typeface="GE Inspira" panose="020F0603030400020203" pitchFamily="34" charset="0"/>
              <a:cs typeface="Trebuchet MS"/>
            </a:endParaRPr>
          </a:p>
          <a:p>
            <a:pPr>
              <a:lnSpc>
                <a:spcPct val="100000"/>
              </a:lnSpc>
            </a:pPr>
            <a:endParaRPr sz="1200" dirty="0">
              <a:latin typeface="GE Inspira" panose="020F0603030400020203" pitchFamily="34" charset="0"/>
              <a:cs typeface="Trebuchet MS"/>
            </a:endParaRPr>
          </a:p>
          <a:p>
            <a:pPr marL="12700">
              <a:lnSpc>
                <a:spcPct val="100000"/>
              </a:lnSpc>
              <a:spcBef>
                <a:spcPts val="805"/>
              </a:spcBef>
            </a:pPr>
            <a:r>
              <a:rPr lang="pt-BR" sz="1400" b="1" u="heavy" dirty="0">
                <a:solidFill>
                  <a:srgbClr val="005EB8"/>
                </a:solidFill>
                <a:uFill>
                  <a:solidFill>
                    <a:srgbClr val="005EB8"/>
                  </a:solidFill>
                </a:uFill>
                <a:latin typeface="GE Inspira" panose="020F0603030400020203" pitchFamily="34" charset="0"/>
                <a:cs typeface="Trebuchet MS"/>
              </a:rPr>
              <a:t>Plataforma de serviço remoto </a:t>
            </a:r>
            <a:r>
              <a:rPr lang="pt-BR" sz="1400" b="1" u="heavy" dirty="0" err="1">
                <a:solidFill>
                  <a:srgbClr val="005EB8"/>
                </a:solidFill>
                <a:uFill>
                  <a:solidFill>
                    <a:srgbClr val="005EB8"/>
                  </a:solidFill>
                </a:uFill>
                <a:latin typeface="GE Inspira" panose="020F0603030400020203" pitchFamily="34" charset="0"/>
                <a:cs typeface="Trebuchet MS"/>
              </a:rPr>
              <a:t>insite</a:t>
            </a:r>
            <a:r>
              <a:rPr lang="pt-BR" sz="1400" b="1" u="heavy" dirty="0">
                <a:solidFill>
                  <a:srgbClr val="005EB8"/>
                </a:solidFill>
                <a:uFill>
                  <a:solidFill>
                    <a:srgbClr val="005EB8"/>
                  </a:solidFill>
                </a:uFill>
                <a:latin typeface="GE Inspira" panose="020F0603030400020203" pitchFamily="34" charset="0"/>
                <a:cs typeface="Trebuchet MS"/>
              </a:rPr>
              <a:t>™ (</a:t>
            </a:r>
            <a:r>
              <a:rPr lang="pt-BR" sz="1400" b="1" u="heavy" dirty="0" err="1">
                <a:solidFill>
                  <a:srgbClr val="005EB8"/>
                </a:solidFill>
                <a:uFill>
                  <a:solidFill>
                    <a:srgbClr val="005EB8"/>
                  </a:solidFill>
                </a:uFill>
                <a:latin typeface="GE Inspira" panose="020F0603030400020203" pitchFamily="34" charset="0"/>
                <a:cs typeface="Trebuchet MS"/>
              </a:rPr>
              <a:t>RSvP</a:t>
            </a:r>
            <a:r>
              <a:rPr lang="pt-BR" sz="1400" b="1" u="heavy" dirty="0">
                <a:solidFill>
                  <a:srgbClr val="005EB8"/>
                </a:solidFill>
                <a:uFill>
                  <a:solidFill>
                    <a:srgbClr val="005EB8"/>
                  </a:solidFill>
                </a:uFill>
                <a:latin typeface="GE Inspira" panose="020F0603030400020203" pitchFamily="34" charset="0"/>
                <a:cs typeface="Trebuchet MS"/>
              </a:rPr>
              <a:t>)†
</a:t>
            </a:r>
            <a:r>
              <a:rPr lang="pt-BR" sz="1000" dirty="0">
                <a:solidFill>
                  <a:srgbClr val="333E47"/>
                </a:solidFill>
                <a:latin typeface="GE Inspira" panose="020F0603030400020203" pitchFamily="34" charset="0"/>
                <a:cs typeface="Trebuchet MS"/>
              </a:rPr>
              <a:t>Permite diagnósticos remotos e solução de problemas em tempo real para resoluções mais rápidas, tempo de atividade aumentado e monitoramento proativo para detectar e resolver problemas antes que ocorram.
</a:t>
            </a:r>
            <a:endParaRPr sz="1200" dirty="0">
              <a:latin typeface="GE Inspira" panose="020F0603030400020203" pitchFamily="34" charset="0"/>
              <a:cs typeface="Trebuchet MS"/>
            </a:endParaRPr>
          </a:p>
          <a:p>
            <a:pPr marL="12700" marR="285750">
              <a:lnSpc>
                <a:spcPct val="101200"/>
              </a:lnSpc>
              <a:spcBef>
                <a:spcPts val="785"/>
              </a:spcBef>
            </a:pPr>
            <a:r>
              <a:rPr lang="pt-BR" sz="1400" b="1" u="heavy" dirty="0">
                <a:solidFill>
                  <a:srgbClr val="005EB8"/>
                </a:solidFill>
                <a:uFill>
                  <a:solidFill>
                    <a:srgbClr val="005EB8"/>
                  </a:solidFill>
                </a:uFill>
                <a:latin typeface="GE Inspira" panose="020F0603030400020203" pitchFamily="34" charset="0"/>
                <a:cs typeface="Trebuchet MS"/>
              </a:rPr>
              <a:t>Especialista Digital† fornece suporte de especialistas clínicos na ponta dos dedos
</a:t>
            </a:r>
            <a:r>
              <a:rPr lang="pt-BR" sz="1000" dirty="0">
                <a:solidFill>
                  <a:srgbClr val="333E47"/>
                </a:solidFill>
                <a:latin typeface="GE Inspira" panose="020F0603030400020203" pitchFamily="34" charset="0"/>
                <a:cs typeface="Trebuchet MS"/>
              </a:rPr>
              <a:t>Apoie quando precisar. Vídeo ao vivo com compartilhamento de tela para ajudar com questões de fluxo de trabalho grandes e pequenas.
A GE Healthcare Services pode ajudá-lo a reduzir interrupções e se concentrar no que realmente importa — seus pacientes.
</a:t>
            </a:r>
            <a:endParaRPr sz="1000" dirty="0">
              <a:latin typeface="GE Inspira" panose="020F0603030400020203" pitchFamily="34" charset="0"/>
              <a:cs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457200" y="458076"/>
            <a:ext cx="627380" cy="626110"/>
          </a:xfrm>
          <a:custGeom>
            <a:avLst/>
            <a:gdLst/>
            <a:ahLst/>
            <a:cxnLst/>
            <a:rect l="l" t="t" r="r" b="b"/>
            <a:pathLst>
              <a:path w="627380" h="626110">
                <a:moveTo>
                  <a:pt x="313524" y="0"/>
                </a:moveTo>
                <a:lnTo>
                  <a:pt x="267266" y="2540"/>
                </a:lnTo>
                <a:lnTo>
                  <a:pt x="223091" y="12700"/>
                </a:lnTo>
                <a:lnTo>
                  <a:pt x="181489" y="29210"/>
                </a:lnTo>
                <a:lnTo>
                  <a:pt x="142948" y="50800"/>
                </a:lnTo>
                <a:lnTo>
                  <a:pt x="107959" y="76200"/>
                </a:lnTo>
                <a:lnTo>
                  <a:pt x="77010" y="107950"/>
                </a:lnTo>
                <a:lnTo>
                  <a:pt x="50591" y="142240"/>
                </a:lnTo>
                <a:lnTo>
                  <a:pt x="29191" y="181610"/>
                </a:lnTo>
                <a:lnTo>
                  <a:pt x="13300" y="222250"/>
                </a:lnTo>
                <a:lnTo>
                  <a:pt x="3406" y="266700"/>
                </a:lnTo>
                <a:lnTo>
                  <a:pt x="0" y="313690"/>
                </a:lnTo>
                <a:lnTo>
                  <a:pt x="3406" y="359410"/>
                </a:lnTo>
                <a:lnTo>
                  <a:pt x="13300" y="403860"/>
                </a:lnTo>
                <a:lnTo>
                  <a:pt x="29191" y="445770"/>
                </a:lnTo>
                <a:lnTo>
                  <a:pt x="50591" y="483870"/>
                </a:lnTo>
                <a:lnTo>
                  <a:pt x="77010" y="519430"/>
                </a:lnTo>
                <a:lnTo>
                  <a:pt x="107959" y="549910"/>
                </a:lnTo>
                <a:lnTo>
                  <a:pt x="142948" y="576580"/>
                </a:lnTo>
                <a:lnTo>
                  <a:pt x="181489" y="598170"/>
                </a:lnTo>
                <a:lnTo>
                  <a:pt x="223091" y="613410"/>
                </a:lnTo>
                <a:lnTo>
                  <a:pt x="267266" y="623570"/>
                </a:lnTo>
                <a:lnTo>
                  <a:pt x="313524" y="626110"/>
                </a:lnTo>
                <a:lnTo>
                  <a:pt x="359770" y="623570"/>
                </a:lnTo>
                <a:lnTo>
                  <a:pt x="403934" y="613410"/>
                </a:lnTo>
                <a:lnTo>
                  <a:pt x="407401" y="612140"/>
                </a:lnTo>
                <a:lnTo>
                  <a:pt x="313524" y="612140"/>
                </a:lnTo>
                <a:lnTo>
                  <a:pt x="265061" y="608330"/>
                </a:lnTo>
                <a:lnTo>
                  <a:pt x="219088" y="596900"/>
                </a:lnTo>
                <a:lnTo>
                  <a:pt x="176221" y="579120"/>
                </a:lnTo>
                <a:lnTo>
                  <a:pt x="137073" y="553720"/>
                </a:lnTo>
                <a:lnTo>
                  <a:pt x="102261" y="524510"/>
                </a:lnTo>
                <a:lnTo>
                  <a:pt x="72400" y="490220"/>
                </a:lnTo>
                <a:lnTo>
                  <a:pt x="48104" y="450850"/>
                </a:lnTo>
                <a:lnTo>
                  <a:pt x="29988" y="407670"/>
                </a:lnTo>
                <a:lnTo>
                  <a:pt x="18667" y="361950"/>
                </a:lnTo>
                <a:lnTo>
                  <a:pt x="14757" y="313690"/>
                </a:lnTo>
                <a:lnTo>
                  <a:pt x="18667" y="264160"/>
                </a:lnTo>
                <a:lnTo>
                  <a:pt x="29988" y="218440"/>
                </a:lnTo>
                <a:lnTo>
                  <a:pt x="48104" y="176530"/>
                </a:lnTo>
                <a:lnTo>
                  <a:pt x="72400" y="137160"/>
                </a:lnTo>
                <a:lnTo>
                  <a:pt x="102261" y="101600"/>
                </a:lnTo>
                <a:lnTo>
                  <a:pt x="137073" y="72390"/>
                </a:lnTo>
                <a:lnTo>
                  <a:pt x="176221" y="48260"/>
                </a:lnTo>
                <a:lnTo>
                  <a:pt x="219088" y="29210"/>
                </a:lnTo>
                <a:lnTo>
                  <a:pt x="265061" y="17780"/>
                </a:lnTo>
                <a:lnTo>
                  <a:pt x="313524" y="13970"/>
                </a:lnTo>
                <a:lnTo>
                  <a:pt x="407134" y="13970"/>
                </a:lnTo>
                <a:lnTo>
                  <a:pt x="403934" y="12700"/>
                </a:lnTo>
                <a:lnTo>
                  <a:pt x="359770" y="2540"/>
                </a:lnTo>
                <a:lnTo>
                  <a:pt x="313524" y="0"/>
                </a:lnTo>
                <a:close/>
              </a:path>
              <a:path w="627380" h="626110">
                <a:moveTo>
                  <a:pt x="407134" y="13970"/>
                </a:moveTo>
                <a:lnTo>
                  <a:pt x="313524" y="13970"/>
                </a:lnTo>
                <a:lnTo>
                  <a:pt x="361979" y="19050"/>
                </a:lnTo>
                <a:lnTo>
                  <a:pt x="407943" y="29210"/>
                </a:lnTo>
                <a:lnTo>
                  <a:pt x="450800" y="48260"/>
                </a:lnTo>
                <a:lnTo>
                  <a:pt x="489938" y="72390"/>
                </a:lnTo>
                <a:lnTo>
                  <a:pt x="524740" y="102870"/>
                </a:lnTo>
                <a:lnTo>
                  <a:pt x="554592" y="137160"/>
                </a:lnTo>
                <a:lnTo>
                  <a:pt x="578881" y="176530"/>
                </a:lnTo>
                <a:lnTo>
                  <a:pt x="596990" y="219710"/>
                </a:lnTo>
                <a:lnTo>
                  <a:pt x="608307" y="265430"/>
                </a:lnTo>
                <a:lnTo>
                  <a:pt x="612216" y="313690"/>
                </a:lnTo>
                <a:lnTo>
                  <a:pt x="608307" y="361950"/>
                </a:lnTo>
                <a:lnTo>
                  <a:pt x="596990" y="407670"/>
                </a:lnTo>
                <a:lnTo>
                  <a:pt x="578881" y="450850"/>
                </a:lnTo>
                <a:lnTo>
                  <a:pt x="554592" y="490220"/>
                </a:lnTo>
                <a:lnTo>
                  <a:pt x="524740" y="524510"/>
                </a:lnTo>
                <a:lnTo>
                  <a:pt x="489938" y="553720"/>
                </a:lnTo>
                <a:lnTo>
                  <a:pt x="450800" y="579120"/>
                </a:lnTo>
                <a:lnTo>
                  <a:pt x="407943" y="596900"/>
                </a:lnTo>
                <a:lnTo>
                  <a:pt x="361979" y="608330"/>
                </a:lnTo>
                <a:lnTo>
                  <a:pt x="313524" y="612140"/>
                </a:lnTo>
                <a:lnTo>
                  <a:pt x="407401" y="612140"/>
                </a:lnTo>
                <a:lnTo>
                  <a:pt x="445529" y="598170"/>
                </a:lnTo>
                <a:lnTo>
                  <a:pt x="484063" y="576580"/>
                </a:lnTo>
                <a:lnTo>
                  <a:pt x="519047" y="549910"/>
                </a:lnTo>
                <a:lnTo>
                  <a:pt x="549992" y="519430"/>
                </a:lnTo>
                <a:lnTo>
                  <a:pt x="576409" y="483870"/>
                </a:lnTo>
                <a:lnTo>
                  <a:pt x="597808" y="445770"/>
                </a:lnTo>
                <a:lnTo>
                  <a:pt x="613698" y="403860"/>
                </a:lnTo>
                <a:lnTo>
                  <a:pt x="623592" y="359410"/>
                </a:lnTo>
                <a:lnTo>
                  <a:pt x="626999" y="313690"/>
                </a:lnTo>
                <a:lnTo>
                  <a:pt x="623592" y="266700"/>
                </a:lnTo>
                <a:lnTo>
                  <a:pt x="613698" y="222250"/>
                </a:lnTo>
                <a:lnTo>
                  <a:pt x="597808" y="181610"/>
                </a:lnTo>
                <a:lnTo>
                  <a:pt x="576409" y="142240"/>
                </a:lnTo>
                <a:lnTo>
                  <a:pt x="549992" y="107950"/>
                </a:lnTo>
                <a:lnTo>
                  <a:pt x="519047" y="76200"/>
                </a:lnTo>
                <a:lnTo>
                  <a:pt x="484063" y="50800"/>
                </a:lnTo>
                <a:lnTo>
                  <a:pt x="445529" y="29210"/>
                </a:lnTo>
                <a:lnTo>
                  <a:pt x="407134" y="13970"/>
                </a:lnTo>
                <a:close/>
              </a:path>
              <a:path w="627380" h="626110">
                <a:moveTo>
                  <a:pt x="225882" y="576580"/>
                </a:moveTo>
                <a:lnTo>
                  <a:pt x="224840" y="576580"/>
                </a:lnTo>
                <a:lnTo>
                  <a:pt x="224307" y="577850"/>
                </a:lnTo>
                <a:lnTo>
                  <a:pt x="224650" y="579120"/>
                </a:lnTo>
                <a:lnTo>
                  <a:pt x="225031" y="579120"/>
                </a:lnTo>
                <a:lnTo>
                  <a:pt x="236492" y="582930"/>
                </a:lnTo>
                <a:lnTo>
                  <a:pt x="255662" y="588010"/>
                </a:lnTo>
                <a:lnTo>
                  <a:pt x="281640" y="591820"/>
                </a:lnTo>
                <a:lnTo>
                  <a:pt x="313524" y="593090"/>
                </a:lnTo>
                <a:lnTo>
                  <a:pt x="363325" y="588010"/>
                </a:lnTo>
                <a:lnTo>
                  <a:pt x="368146" y="586740"/>
                </a:lnTo>
                <a:lnTo>
                  <a:pt x="292671" y="586740"/>
                </a:lnTo>
                <a:lnTo>
                  <a:pt x="268132" y="585470"/>
                </a:lnTo>
                <a:lnTo>
                  <a:pt x="247727" y="581660"/>
                </a:lnTo>
                <a:lnTo>
                  <a:pt x="233097" y="579120"/>
                </a:lnTo>
                <a:lnTo>
                  <a:pt x="225882" y="576580"/>
                </a:lnTo>
                <a:close/>
              </a:path>
              <a:path w="627380" h="626110">
                <a:moveTo>
                  <a:pt x="485360" y="530860"/>
                </a:moveTo>
                <a:lnTo>
                  <a:pt x="331736" y="530860"/>
                </a:lnTo>
                <a:lnTo>
                  <a:pt x="340270" y="532130"/>
                </a:lnTo>
                <a:lnTo>
                  <a:pt x="347168" y="537210"/>
                </a:lnTo>
                <a:lnTo>
                  <a:pt x="351783" y="543560"/>
                </a:lnTo>
                <a:lnTo>
                  <a:pt x="353466" y="552450"/>
                </a:lnTo>
                <a:lnTo>
                  <a:pt x="349339" y="565150"/>
                </a:lnTo>
                <a:lnTo>
                  <a:pt x="337394" y="576580"/>
                </a:lnTo>
                <a:lnTo>
                  <a:pt x="318287" y="584200"/>
                </a:lnTo>
                <a:lnTo>
                  <a:pt x="292671" y="586740"/>
                </a:lnTo>
                <a:lnTo>
                  <a:pt x="368146" y="586740"/>
                </a:lnTo>
                <a:lnTo>
                  <a:pt x="411540" y="575310"/>
                </a:lnTo>
                <a:lnTo>
                  <a:pt x="456141" y="553720"/>
                </a:lnTo>
                <a:lnTo>
                  <a:pt x="485360" y="530860"/>
                </a:lnTo>
                <a:close/>
              </a:path>
              <a:path w="627380" h="626110">
                <a:moveTo>
                  <a:pt x="50431" y="224790"/>
                </a:moveTo>
                <a:lnTo>
                  <a:pt x="47879" y="224790"/>
                </a:lnTo>
                <a:lnTo>
                  <a:pt x="45599" y="232410"/>
                </a:lnTo>
                <a:lnTo>
                  <a:pt x="40803" y="250190"/>
                </a:lnTo>
                <a:lnTo>
                  <a:pt x="36043" y="279400"/>
                </a:lnTo>
                <a:lnTo>
                  <a:pt x="33870" y="313690"/>
                </a:lnTo>
                <a:lnTo>
                  <a:pt x="38134" y="363220"/>
                </a:lnTo>
                <a:lnTo>
                  <a:pt x="51104" y="411480"/>
                </a:lnTo>
                <a:lnTo>
                  <a:pt x="72918" y="455930"/>
                </a:lnTo>
                <a:lnTo>
                  <a:pt x="103712" y="495300"/>
                </a:lnTo>
                <a:lnTo>
                  <a:pt x="143622" y="527050"/>
                </a:lnTo>
                <a:lnTo>
                  <a:pt x="192786" y="548640"/>
                </a:lnTo>
                <a:lnTo>
                  <a:pt x="240306" y="558800"/>
                </a:lnTo>
                <a:lnTo>
                  <a:pt x="256197" y="560070"/>
                </a:lnTo>
                <a:lnTo>
                  <a:pt x="285941" y="554990"/>
                </a:lnTo>
                <a:lnTo>
                  <a:pt x="304053" y="544830"/>
                </a:lnTo>
                <a:lnTo>
                  <a:pt x="317122" y="534670"/>
                </a:lnTo>
                <a:lnTo>
                  <a:pt x="331736" y="530860"/>
                </a:lnTo>
                <a:lnTo>
                  <a:pt x="485360" y="530860"/>
                </a:lnTo>
                <a:lnTo>
                  <a:pt x="495100" y="523240"/>
                </a:lnTo>
                <a:lnTo>
                  <a:pt x="526388" y="483870"/>
                </a:lnTo>
                <a:lnTo>
                  <a:pt x="529710" y="476250"/>
                </a:lnTo>
                <a:lnTo>
                  <a:pt x="191058" y="476250"/>
                </a:lnTo>
                <a:lnTo>
                  <a:pt x="168904" y="472440"/>
                </a:lnTo>
                <a:lnTo>
                  <a:pt x="153177" y="461010"/>
                </a:lnTo>
                <a:lnTo>
                  <a:pt x="143799" y="444500"/>
                </a:lnTo>
                <a:lnTo>
                  <a:pt x="140690" y="426720"/>
                </a:lnTo>
                <a:lnTo>
                  <a:pt x="142768" y="411480"/>
                </a:lnTo>
                <a:lnTo>
                  <a:pt x="148837" y="394970"/>
                </a:lnTo>
                <a:lnTo>
                  <a:pt x="158649" y="379730"/>
                </a:lnTo>
                <a:lnTo>
                  <a:pt x="171958" y="364490"/>
                </a:lnTo>
                <a:lnTo>
                  <a:pt x="186581" y="353060"/>
                </a:lnTo>
                <a:lnTo>
                  <a:pt x="75539" y="353060"/>
                </a:lnTo>
                <a:lnTo>
                  <a:pt x="61564" y="349250"/>
                </a:lnTo>
                <a:lnTo>
                  <a:pt x="50271" y="336550"/>
                </a:lnTo>
                <a:lnTo>
                  <a:pt x="42719" y="317500"/>
                </a:lnTo>
                <a:lnTo>
                  <a:pt x="39966" y="292100"/>
                </a:lnTo>
                <a:lnTo>
                  <a:pt x="41411" y="267970"/>
                </a:lnTo>
                <a:lnTo>
                  <a:pt x="44683" y="247650"/>
                </a:lnTo>
                <a:lnTo>
                  <a:pt x="48191" y="232410"/>
                </a:lnTo>
                <a:lnTo>
                  <a:pt x="50342" y="226060"/>
                </a:lnTo>
                <a:lnTo>
                  <a:pt x="50431" y="224790"/>
                </a:lnTo>
                <a:close/>
              </a:path>
              <a:path w="627380" h="626110">
                <a:moveTo>
                  <a:pt x="367334" y="270510"/>
                </a:moveTo>
                <a:lnTo>
                  <a:pt x="351718" y="281940"/>
                </a:lnTo>
                <a:lnTo>
                  <a:pt x="334660" y="293370"/>
                </a:lnTo>
                <a:lnTo>
                  <a:pt x="314017" y="306070"/>
                </a:lnTo>
                <a:lnTo>
                  <a:pt x="287642" y="321310"/>
                </a:lnTo>
                <a:lnTo>
                  <a:pt x="286094" y="341630"/>
                </a:lnTo>
                <a:lnTo>
                  <a:pt x="280652" y="382270"/>
                </a:lnTo>
                <a:lnTo>
                  <a:pt x="262255" y="430530"/>
                </a:lnTo>
                <a:lnTo>
                  <a:pt x="219131" y="471170"/>
                </a:lnTo>
                <a:lnTo>
                  <a:pt x="191058" y="476250"/>
                </a:lnTo>
                <a:lnTo>
                  <a:pt x="404685" y="476250"/>
                </a:lnTo>
                <a:lnTo>
                  <a:pt x="365307" y="467360"/>
                </a:lnTo>
                <a:lnTo>
                  <a:pt x="337070" y="445770"/>
                </a:lnTo>
                <a:lnTo>
                  <a:pt x="320064" y="415290"/>
                </a:lnTo>
                <a:lnTo>
                  <a:pt x="314375" y="381000"/>
                </a:lnTo>
                <a:lnTo>
                  <a:pt x="321443" y="340360"/>
                </a:lnTo>
                <a:lnTo>
                  <a:pt x="338361" y="311150"/>
                </a:lnTo>
                <a:lnTo>
                  <a:pt x="358700" y="292100"/>
                </a:lnTo>
                <a:lnTo>
                  <a:pt x="376034" y="280670"/>
                </a:lnTo>
                <a:lnTo>
                  <a:pt x="372579" y="278130"/>
                </a:lnTo>
                <a:lnTo>
                  <a:pt x="369938" y="275590"/>
                </a:lnTo>
                <a:lnTo>
                  <a:pt x="367334" y="270510"/>
                </a:lnTo>
                <a:close/>
              </a:path>
              <a:path w="627380" h="626110">
                <a:moveTo>
                  <a:pt x="547565" y="327660"/>
                </a:moveTo>
                <a:lnTo>
                  <a:pt x="429869" y="327660"/>
                </a:lnTo>
                <a:lnTo>
                  <a:pt x="455076" y="334010"/>
                </a:lnTo>
                <a:lnTo>
                  <a:pt x="473284" y="349250"/>
                </a:lnTo>
                <a:lnTo>
                  <a:pt x="484329" y="370840"/>
                </a:lnTo>
                <a:lnTo>
                  <a:pt x="488048" y="396240"/>
                </a:lnTo>
                <a:lnTo>
                  <a:pt x="481984" y="425450"/>
                </a:lnTo>
                <a:lnTo>
                  <a:pt x="464931" y="450850"/>
                </a:lnTo>
                <a:lnTo>
                  <a:pt x="438595" y="469900"/>
                </a:lnTo>
                <a:lnTo>
                  <a:pt x="404685" y="476250"/>
                </a:lnTo>
                <a:lnTo>
                  <a:pt x="529710" y="476250"/>
                </a:lnTo>
                <a:lnTo>
                  <a:pt x="547979" y="434340"/>
                </a:lnTo>
                <a:lnTo>
                  <a:pt x="558484" y="387350"/>
                </a:lnTo>
                <a:lnTo>
                  <a:pt x="559269" y="370840"/>
                </a:lnTo>
                <a:lnTo>
                  <a:pt x="554791" y="341630"/>
                </a:lnTo>
                <a:lnTo>
                  <a:pt x="547565" y="327660"/>
                </a:lnTo>
                <a:close/>
              </a:path>
              <a:path w="627380" h="626110">
                <a:moveTo>
                  <a:pt x="260210" y="335280"/>
                </a:moveTo>
                <a:lnTo>
                  <a:pt x="229530" y="353060"/>
                </a:lnTo>
                <a:lnTo>
                  <a:pt x="200134" y="374650"/>
                </a:lnTo>
                <a:lnTo>
                  <a:pt x="178066" y="400050"/>
                </a:lnTo>
                <a:lnTo>
                  <a:pt x="169367" y="427990"/>
                </a:lnTo>
                <a:lnTo>
                  <a:pt x="170925" y="436880"/>
                </a:lnTo>
                <a:lnTo>
                  <a:pt x="175331" y="444500"/>
                </a:lnTo>
                <a:lnTo>
                  <a:pt x="182177" y="448310"/>
                </a:lnTo>
                <a:lnTo>
                  <a:pt x="191058" y="449580"/>
                </a:lnTo>
                <a:lnTo>
                  <a:pt x="219708" y="438150"/>
                </a:lnTo>
                <a:lnTo>
                  <a:pt x="239760" y="411480"/>
                </a:lnTo>
                <a:lnTo>
                  <a:pt x="252748" y="375920"/>
                </a:lnTo>
                <a:lnTo>
                  <a:pt x="260210" y="335280"/>
                </a:lnTo>
                <a:close/>
              </a:path>
              <a:path w="627380" h="626110">
                <a:moveTo>
                  <a:pt x="402082" y="294640"/>
                </a:moveTo>
                <a:lnTo>
                  <a:pt x="385342" y="302260"/>
                </a:lnTo>
                <a:lnTo>
                  <a:pt x="367137" y="317500"/>
                </a:lnTo>
                <a:lnTo>
                  <a:pt x="352515" y="341630"/>
                </a:lnTo>
                <a:lnTo>
                  <a:pt x="346519" y="377190"/>
                </a:lnTo>
                <a:lnTo>
                  <a:pt x="350748" y="405130"/>
                </a:lnTo>
                <a:lnTo>
                  <a:pt x="362789" y="427990"/>
                </a:lnTo>
                <a:lnTo>
                  <a:pt x="381672" y="443230"/>
                </a:lnTo>
                <a:lnTo>
                  <a:pt x="406425" y="449580"/>
                </a:lnTo>
                <a:lnTo>
                  <a:pt x="426196" y="445770"/>
                </a:lnTo>
                <a:lnTo>
                  <a:pt x="442666" y="434340"/>
                </a:lnTo>
                <a:lnTo>
                  <a:pt x="454090" y="416560"/>
                </a:lnTo>
                <a:lnTo>
                  <a:pt x="454362" y="415290"/>
                </a:lnTo>
                <a:lnTo>
                  <a:pt x="408152" y="415290"/>
                </a:lnTo>
                <a:lnTo>
                  <a:pt x="396074" y="411480"/>
                </a:lnTo>
                <a:lnTo>
                  <a:pt x="386441" y="403860"/>
                </a:lnTo>
                <a:lnTo>
                  <a:pt x="380066" y="391160"/>
                </a:lnTo>
                <a:lnTo>
                  <a:pt x="377761" y="375920"/>
                </a:lnTo>
                <a:lnTo>
                  <a:pt x="381752" y="356870"/>
                </a:lnTo>
                <a:lnTo>
                  <a:pt x="392747" y="341630"/>
                </a:lnTo>
                <a:lnTo>
                  <a:pt x="409276" y="331470"/>
                </a:lnTo>
                <a:lnTo>
                  <a:pt x="429869" y="327660"/>
                </a:lnTo>
                <a:lnTo>
                  <a:pt x="547565" y="327660"/>
                </a:lnTo>
                <a:lnTo>
                  <a:pt x="544937" y="322580"/>
                </a:lnTo>
                <a:lnTo>
                  <a:pt x="535084" y="309880"/>
                </a:lnTo>
                <a:lnTo>
                  <a:pt x="531352" y="297180"/>
                </a:lnTo>
                <a:lnTo>
                  <a:pt x="426937" y="297180"/>
                </a:lnTo>
                <a:lnTo>
                  <a:pt x="409947" y="295910"/>
                </a:lnTo>
                <a:lnTo>
                  <a:pt x="402082" y="294640"/>
                </a:lnTo>
                <a:close/>
              </a:path>
              <a:path w="627380" h="626110">
                <a:moveTo>
                  <a:pt x="428129" y="354330"/>
                </a:moveTo>
                <a:lnTo>
                  <a:pt x="420465" y="355600"/>
                </a:lnTo>
                <a:lnTo>
                  <a:pt x="413691" y="359410"/>
                </a:lnTo>
                <a:lnTo>
                  <a:pt x="408729" y="364490"/>
                </a:lnTo>
                <a:lnTo>
                  <a:pt x="406501" y="372110"/>
                </a:lnTo>
                <a:lnTo>
                  <a:pt x="408171" y="383540"/>
                </a:lnTo>
                <a:lnTo>
                  <a:pt x="412970" y="389890"/>
                </a:lnTo>
                <a:lnTo>
                  <a:pt x="417986" y="396240"/>
                </a:lnTo>
                <a:lnTo>
                  <a:pt x="420306" y="403860"/>
                </a:lnTo>
                <a:lnTo>
                  <a:pt x="420306" y="411480"/>
                </a:lnTo>
                <a:lnTo>
                  <a:pt x="414248" y="415290"/>
                </a:lnTo>
                <a:lnTo>
                  <a:pt x="454362" y="415290"/>
                </a:lnTo>
                <a:lnTo>
                  <a:pt x="458724" y="394970"/>
                </a:lnTo>
                <a:lnTo>
                  <a:pt x="456874" y="379730"/>
                </a:lnTo>
                <a:lnTo>
                  <a:pt x="451242" y="367030"/>
                </a:lnTo>
                <a:lnTo>
                  <a:pt x="441702" y="358140"/>
                </a:lnTo>
                <a:lnTo>
                  <a:pt x="428129" y="354330"/>
                </a:lnTo>
                <a:close/>
              </a:path>
              <a:path w="627380" h="626110">
                <a:moveTo>
                  <a:pt x="579031" y="402590"/>
                </a:moveTo>
                <a:lnTo>
                  <a:pt x="577545" y="402590"/>
                </a:lnTo>
                <a:lnTo>
                  <a:pt x="578535" y="403860"/>
                </a:lnTo>
                <a:lnTo>
                  <a:pt x="579031" y="402590"/>
                </a:lnTo>
                <a:close/>
              </a:path>
              <a:path w="627380" h="626110">
                <a:moveTo>
                  <a:pt x="589389" y="273050"/>
                </a:moveTo>
                <a:lnTo>
                  <a:pt x="551434" y="273050"/>
                </a:lnTo>
                <a:lnTo>
                  <a:pt x="565410" y="278130"/>
                </a:lnTo>
                <a:lnTo>
                  <a:pt x="576689" y="289560"/>
                </a:lnTo>
                <a:lnTo>
                  <a:pt x="584247" y="308610"/>
                </a:lnTo>
                <a:lnTo>
                  <a:pt x="586923" y="334010"/>
                </a:lnTo>
                <a:lnTo>
                  <a:pt x="586978" y="336550"/>
                </a:lnTo>
                <a:lnTo>
                  <a:pt x="585472" y="360680"/>
                </a:lnTo>
                <a:lnTo>
                  <a:pt x="581894" y="381000"/>
                </a:lnTo>
                <a:lnTo>
                  <a:pt x="578288" y="396240"/>
                </a:lnTo>
                <a:lnTo>
                  <a:pt x="576618" y="401320"/>
                </a:lnTo>
                <a:lnTo>
                  <a:pt x="576592" y="402590"/>
                </a:lnTo>
                <a:lnTo>
                  <a:pt x="579170" y="402590"/>
                </a:lnTo>
                <a:lnTo>
                  <a:pt x="581483" y="396240"/>
                </a:lnTo>
                <a:lnTo>
                  <a:pt x="586385" y="377190"/>
                </a:lnTo>
                <a:lnTo>
                  <a:pt x="591166" y="347980"/>
                </a:lnTo>
                <a:lnTo>
                  <a:pt x="593115" y="313690"/>
                </a:lnTo>
                <a:lnTo>
                  <a:pt x="589389" y="273050"/>
                </a:lnTo>
                <a:close/>
              </a:path>
              <a:path w="627380" h="626110">
                <a:moveTo>
                  <a:pt x="313524" y="33020"/>
                </a:moveTo>
                <a:lnTo>
                  <a:pt x="263769" y="38100"/>
                </a:lnTo>
                <a:lnTo>
                  <a:pt x="215677" y="50800"/>
                </a:lnTo>
                <a:lnTo>
                  <a:pt x="171203" y="72390"/>
                </a:lnTo>
                <a:lnTo>
                  <a:pt x="132302" y="104140"/>
                </a:lnTo>
                <a:lnTo>
                  <a:pt x="100927" y="143510"/>
                </a:lnTo>
                <a:lnTo>
                  <a:pt x="79032" y="193040"/>
                </a:lnTo>
                <a:lnTo>
                  <a:pt x="68529" y="240030"/>
                </a:lnTo>
                <a:lnTo>
                  <a:pt x="67741" y="256540"/>
                </a:lnTo>
                <a:lnTo>
                  <a:pt x="72222" y="285750"/>
                </a:lnTo>
                <a:lnTo>
                  <a:pt x="82080" y="304800"/>
                </a:lnTo>
                <a:lnTo>
                  <a:pt x="91937" y="317500"/>
                </a:lnTo>
                <a:lnTo>
                  <a:pt x="96418" y="332740"/>
                </a:lnTo>
                <a:lnTo>
                  <a:pt x="94745" y="340360"/>
                </a:lnTo>
                <a:lnTo>
                  <a:pt x="90217" y="346710"/>
                </a:lnTo>
                <a:lnTo>
                  <a:pt x="83570" y="351790"/>
                </a:lnTo>
                <a:lnTo>
                  <a:pt x="75539" y="353060"/>
                </a:lnTo>
                <a:lnTo>
                  <a:pt x="186581" y="353060"/>
                </a:lnTo>
                <a:lnTo>
                  <a:pt x="191456" y="349250"/>
                </a:lnTo>
                <a:lnTo>
                  <a:pt x="212664" y="335280"/>
                </a:lnTo>
                <a:lnTo>
                  <a:pt x="236316" y="322580"/>
                </a:lnTo>
                <a:lnTo>
                  <a:pt x="263144" y="308610"/>
                </a:lnTo>
                <a:lnTo>
                  <a:pt x="263911" y="303530"/>
                </a:lnTo>
                <a:lnTo>
                  <a:pt x="231000" y="303530"/>
                </a:lnTo>
                <a:lnTo>
                  <a:pt x="218102" y="300990"/>
                </a:lnTo>
                <a:lnTo>
                  <a:pt x="207235" y="293370"/>
                </a:lnTo>
                <a:lnTo>
                  <a:pt x="199135" y="283210"/>
                </a:lnTo>
                <a:lnTo>
                  <a:pt x="194538" y="271780"/>
                </a:lnTo>
                <a:lnTo>
                  <a:pt x="177622" y="267970"/>
                </a:lnTo>
                <a:lnTo>
                  <a:pt x="164039" y="257810"/>
                </a:lnTo>
                <a:lnTo>
                  <a:pt x="154847" y="243840"/>
                </a:lnTo>
                <a:lnTo>
                  <a:pt x="151104" y="224790"/>
                </a:lnTo>
                <a:lnTo>
                  <a:pt x="152528" y="210820"/>
                </a:lnTo>
                <a:lnTo>
                  <a:pt x="156640" y="198120"/>
                </a:lnTo>
                <a:lnTo>
                  <a:pt x="163197" y="190500"/>
                </a:lnTo>
                <a:lnTo>
                  <a:pt x="171958" y="186690"/>
                </a:lnTo>
                <a:lnTo>
                  <a:pt x="211447" y="186690"/>
                </a:lnTo>
                <a:lnTo>
                  <a:pt x="215052" y="179070"/>
                </a:lnTo>
                <a:lnTo>
                  <a:pt x="238003" y="153670"/>
                </a:lnTo>
                <a:lnTo>
                  <a:pt x="265760" y="143510"/>
                </a:lnTo>
                <a:lnTo>
                  <a:pt x="532339" y="143510"/>
                </a:lnTo>
                <a:lnTo>
                  <a:pt x="523461" y="132080"/>
                </a:lnTo>
                <a:lnTo>
                  <a:pt x="483616" y="100330"/>
                </a:lnTo>
                <a:lnTo>
                  <a:pt x="474897" y="96520"/>
                </a:lnTo>
                <a:lnTo>
                  <a:pt x="295275" y="96520"/>
                </a:lnTo>
                <a:lnTo>
                  <a:pt x="286384" y="93980"/>
                </a:lnTo>
                <a:lnTo>
                  <a:pt x="279530" y="90170"/>
                </a:lnTo>
                <a:lnTo>
                  <a:pt x="275118" y="83820"/>
                </a:lnTo>
                <a:lnTo>
                  <a:pt x="273558" y="74930"/>
                </a:lnTo>
                <a:lnTo>
                  <a:pt x="277804" y="60960"/>
                </a:lnTo>
                <a:lnTo>
                  <a:pt x="289947" y="49530"/>
                </a:lnTo>
                <a:lnTo>
                  <a:pt x="309091" y="41910"/>
                </a:lnTo>
                <a:lnTo>
                  <a:pt x="334340" y="39370"/>
                </a:lnTo>
                <a:lnTo>
                  <a:pt x="367647" y="39370"/>
                </a:lnTo>
                <a:lnTo>
                  <a:pt x="346717" y="35560"/>
                </a:lnTo>
                <a:lnTo>
                  <a:pt x="313524" y="33020"/>
                </a:lnTo>
                <a:close/>
              </a:path>
              <a:path w="627380" h="626110">
                <a:moveTo>
                  <a:pt x="265760" y="292100"/>
                </a:moveTo>
                <a:lnTo>
                  <a:pt x="257884" y="297180"/>
                </a:lnTo>
                <a:lnTo>
                  <a:pt x="249032" y="300990"/>
                </a:lnTo>
                <a:lnTo>
                  <a:pt x="239855" y="303530"/>
                </a:lnTo>
                <a:lnTo>
                  <a:pt x="263911" y="303530"/>
                </a:lnTo>
                <a:lnTo>
                  <a:pt x="264871" y="297180"/>
                </a:lnTo>
                <a:lnTo>
                  <a:pt x="265760" y="292100"/>
                </a:lnTo>
                <a:close/>
              </a:path>
              <a:path w="627380" h="626110">
                <a:moveTo>
                  <a:pt x="588924" y="267970"/>
                </a:moveTo>
                <a:lnTo>
                  <a:pt x="425030" y="267970"/>
                </a:lnTo>
                <a:lnTo>
                  <a:pt x="433302" y="269240"/>
                </a:lnTo>
                <a:lnTo>
                  <a:pt x="441398" y="271780"/>
                </a:lnTo>
                <a:lnTo>
                  <a:pt x="447669" y="275590"/>
                </a:lnTo>
                <a:lnTo>
                  <a:pt x="450469" y="281940"/>
                </a:lnTo>
                <a:lnTo>
                  <a:pt x="443596" y="293370"/>
                </a:lnTo>
                <a:lnTo>
                  <a:pt x="426937" y="297180"/>
                </a:lnTo>
                <a:lnTo>
                  <a:pt x="531352" y="297180"/>
                </a:lnTo>
                <a:lnTo>
                  <a:pt x="551434" y="273050"/>
                </a:lnTo>
                <a:lnTo>
                  <a:pt x="589389" y="273050"/>
                </a:lnTo>
                <a:lnTo>
                  <a:pt x="588924" y="267970"/>
                </a:lnTo>
                <a:close/>
              </a:path>
              <a:path w="627380" h="626110">
                <a:moveTo>
                  <a:pt x="359116" y="215900"/>
                </a:moveTo>
                <a:lnTo>
                  <a:pt x="313524" y="215900"/>
                </a:lnTo>
                <a:lnTo>
                  <a:pt x="316966" y="220980"/>
                </a:lnTo>
                <a:lnTo>
                  <a:pt x="316966" y="227330"/>
                </a:lnTo>
                <a:lnTo>
                  <a:pt x="314569" y="237490"/>
                </a:lnTo>
                <a:lnTo>
                  <a:pt x="308513" y="248920"/>
                </a:lnTo>
                <a:lnTo>
                  <a:pt x="300502" y="259080"/>
                </a:lnTo>
                <a:lnTo>
                  <a:pt x="292239" y="267970"/>
                </a:lnTo>
                <a:lnTo>
                  <a:pt x="290646" y="276860"/>
                </a:lnTo>
                <a:lnTo>
                  <a:pt x="289617" y="284480"/>
                </a:lnTo>
                <a:lnTo>
                  <a:pt x="289064" y="290830"/>
                </a:lnTo>
                <a:lnTo>
                  <a:pt x="288899" y="294640"/>
                </a:lnTo>
                <a:lnTo>
                  <a:pt x="309452" y="281940"/>
                </a:lnTo>
                <a:lnTo>
                  <a:pt x="326720" y="271780"/>
                </a:lnTo>
                <a:lnTo>
                  <a:pt x="342520" y="261620"/>
                </a:lnTo>
                <a:lnTo>
                  <a:pt x="358673" y="250190"/>
                </a:lnTo>
                <a:lnTo>
                  <a:pt x="356933" y="243840"/>
                </a:lnTo>
                <a:lnTo>
                  <a:pt x="356933" y="229870"/>
                </a:lnTo>
                <a:lnTo>
                  <a:pt x="359116" y="215900"/>
                </a:lnTo>
                <a:close/>
              </a:path>
              <a:path w="627380" h="626110">
                <a:moveTo>
                  <a:pt x="419455" y="143510"/>
                </a:moveTo>
                <a:lnTo>
                  <a:pt x="265760" y="143510"/>
                </a:lnTo>
                <a:lnTo>
                  <a:pt x="281360" y="147320"/>
                </a:lnTo>
                <a:lnTo>
                  <a:pt x="290285" y="154940"/>
                </a:lnTo>
                <a:lnTo>
                  <a:pt x="294326" y="163830"/>
                </a:lnTo>
                <a:lnTo>
                  <a:pt x="295275" y="171450"/>
                </a:lnTo>
                <a:lnTo>
                  <a:pt x="288381" y="201930"/>
                </a:lnTo>
                <a:lnTo>
                  <a:pt x="270738" y="231140"/>
                </a:lnTo>
                <a:lnTo>
                  <a:pt x="246904" y="255270"/>
                </a:lnTo>
                <a:lnTo>
                  <a:pt x="221437" y="269240"/>
                </a:lnTo>
                <a:lnTo>
                  <a:pt x="222338" y="273050"/>
                </a:lnTo>
                <a:lnTo>
                  <a:pt x="225780" y="281940"/>
                </a:lnTo>
                <a:lnTo>
                  <a:pt x="236220" y="281940"/>
                </a:lnTo>
                <a:lnTo>
                  <a:pt x="272707" y="260350"/>
                </a:lnTo>
                <a:lnTo>
                  <a:pt x="277011" y="245110"/>
                </a:lnTo>
                <a:lnTo>
                  <a:pt x="284413" y="231140"/>
                </a:lnTo>
                <a:lnTo>
                  <a:pt x="294420" y="219710"/>
                </a:lnTo>
                <a:lnTo>
                  <a:pt x="306539" y="215900"/>
                </a:lnTo>
                <a:lnTo>
                  <a:pt x="359116" y="215900"/>
                </a:lnTo>
                <a:lnTo>
                  <a:pt x="361696" y="199390"/>
                </a:lnTo>
                <a:lnTo>
                  <a:pt x="374845" y="171450"/>
                </a:lnTo>
                <a:lnTo>
                  <a:pt x="394668" y="151130"/>
                </a:lnTo>
                <a:lnTo>
                  <a:pt x="419455" y="143510"/>
                </a:lnTo>
                <a:close/>
              </a:path>
              <a:path w="627380" h="626110">
                <a:moveTo>
                  <a:pt x="532339" y="143510"/>
                </a:moveTo>
                <a:lnTo>
                  <a:pt x="419455" y="143510"/>
                </a:lnTo>
                <a:lnTo>
                  <a:pt x="432626" y="146050"/>
                </a:lnTo>
                <a:lnTo>
                  <a:pt x="442137" y="152400"/>
                </a:lnTo>
                <a:lnTo>
                  <a:pt x="447905" y="162560"/>
                </a:lnTo>
                <a:lnTo>
                  <a:pt x="449846" y="173990"/>
                </a:lnTo>
                <a:lnTo>
                  <a:pt x="445357" y="195580"/>
                </a:lnTo>
                <a:lnTo>
                  <a:pt x="432811" y="215900"/>
                </a:lnTo>
                <a:lnTo>
                  <a:pt x="413590" y="236220"/>
                </a:lnTo>
                <a:lnTo>
                  <a:pt x="389077" y="256540"/>
                </a:lnTo>
                <a:lnTo>
                  <a:pt x="391668" y="262890"/>
                </a:lnTo>
                <a:lnTo>
                  <a:pt x="395846" y="269240"/>
                </a:lnTo>
                <a:lnTo>
                  <a:pt x="401916" y="271780"/>
                </a:lnTo>
                <a:lnTo>
                  <a:pt x="413512" y="267970"/>
                </a:lnTo>
                <a:lnTo>
                  <a:pt x="588924" y="267970"/>
                </a:lnTo>
                <a:lnTo>
                  <a:pt x="588575" y="264160"/>
                </a:lnTo>
                <a:lnTo>
                  <a:pt x="575647" y="215900"/>
                </a:lnTo>
                <a:lnTo>
                  <a:pt x="554040" y="171450"/>
                </a:lnTo>
                <a:lnTo>
                  <a:pt x="532339" y="143510"/>
                </a:lnTo>
                <a:close/>
              </a:path>
              <a:path w="627380" h="626110">
                <a:moveTo>
                  <a:pt x="211447" y="186690"/>
                </a:moveTo>
                <a:lnTo>
                  <a:pt x="177165" y="186690"/>
                </a:lnTo>
                <a:lnTo>
                  <a:pt x="178904" y="191770"/>
                </a:lnTo>
                <a:lnTo>
                  <a:pt x="178904" y="195580"/>
                </a:lnTo>
                <a:lnTo>
                  <a:pt x="178228" y="199390"/>
                </a:lnTo>
                <a:lnTo>
                  <a:pt x="176739" y="205740"/>
                </a:lnTo>
                <a:lnTo>
                  <a:pt x="175250" y="213360"/>
                </a:lnTo>
                <a:lnTo>
                  <a:pt x="193662" y="247650"/>
                </a:lnTo>
                <a:lnTo>
                  <a:pt x="199430" y="212090"/>
                </a:lnTo>
                <a:lnTo>
                  <a:pt x="211447" y="186690"/>
                </a:lnTo>
                <a:close/>
              </a:path>
              <a:path w="627380" h="626110">
                <a:moveTo>
                  <a:pt x="265290" y="167640"/>
                </a:moveTo>
                <a:lnTo>
                  <a:pt x="250873" y="172720"/>
                </a:lnTo>
                <a:lnTo>
                  <a:pt x="236019" y="193040"/>
                </a:lnTo>
                <a:lnTo>
                  <a:pt x="224410" y="219710"/>
                </a:lnTo>
                <a:lnTo>
                  <a:pt x="219722" y="245110"/>
                </a:lnTo>
                <a:lnTo>
                  <a:pt x="241799" y="227330"/>
                </a:lnTo>
                <a:lnTo>
                  <a:pt x="260904" y="203200"/>
                </a:lnTo>
                <a:lnTo>
                  <a:pt x="270809" y="180340"/>
                </a:lnTo>
                <a:lnTo>
                  <a:pt x="265290" y="167640"/>
                </a:lnTo>
                <a:close/>
              </a:path>
              <a:path w="627380" h="626110">
                <a:moveTo>
                  <a:pt x="421119" y="167640"/>
                </a:moveTo>
                <a:lnTo>
                  <a:pt x="409746" y="170180"/>
                </a:lnTo>
                <a:lnTo>
                  <a:pt x="397554" y="184150"/>
                </a:lnTo>
                <a:lnTo>
                  <a:pt x="387829" y="205740"/>
                </a:lnTo>
                <a:lnTo>
                  <a:pt x="383857" y="231140"/>
                </a:lnTo>
                <a:lnTo>
                  <a:pt x="402777" y="213360"/>
                </a:lnTo>
                <a:lnTo>
                  <a:pt x="417880" y="194310"/>
                </a:lnTo>
                <a:lnTo>
                  <a:pt x="425287" y="177800"/>
                </a:lnTo>
                <a:lnTo>
                  <a:pt x="421119" y="167640"/>
                </a:lnTo>
                <a:close/>
              </a:path>
              <a:path w="627380" h="626110">
                <a:moveTo>
                  <a:pt x="370814" y="67310"/>
                </a:moveTo>
                <a:lnTo>
                  <a:pt x="341070" y="72390"/>
                </a:lnTo>
                <a:lnTo>
                  <a:pt x="322957" y="81280"/>
                </a:lnTo>
                <a:lnTo>
                  <a:pt x="309889" y="91440"/>
                </a:lnTo>
                <a:lnTo>
                  <a:pt x="295275" y="96520"/>
                </a:lnTo>
                <a:lnTo>
                  <a:pt x="474897" y="96520"/>
                </a:lnTo>
                <a:lnTo>
                  <a:pt x="434213" y="78740"/>
                </a:lnTo>
                <a:lnTo>
                  <a:pt x="417834" y="73660"/>
                </a:lnTo>
                <a:lnTo>
                  <a:pt x="386707" y="68580"/>
                </a:lnTo>
                <a:lnTo>
                  <a:pt x="370814" y="67310"/>
                </a:lnTo>
                <a:close/>
              </a:path>
              <a:path w="627380" h="626110">
                <a:moveTo>
                  <a:pt x="367647" y="39370"/>
                </a:moveTo>
                <a:lnTo>
                  <a:pt x="334340" y="39370"/>
                </a:lnTo>
                <a:lnTo>
                  <a:pt x="361581" y="41910"/>
                </a:lnTo>
                <a:lnTo>
                  <a:pt x="382579" y="45720"/>
                </a:lnTo>
                <a:lnTo>
                  <a:pt x="396174" y="49530"/>
                </a:lnTo>
                <a:lnTo>
                  <a:pt x="401205" y="50800"/>
                </a:lnTo>
                <a:lnTo>
                  <a:pt x="402031" y="50800"/>
                </a:lnTo>
                <a:lnTo>
                  <a:pt x="402348" y="49530"/>
                </a:lnTo>
                <a:lnTo>
                  <a:pt x="402653" y="49530"/>
                </a:lnTo>
                <a:lnTo>
                  <a:pt x="402348" y="48260"/>
                </a:lnTo>
                <a:lnTo>
                  <a:pt x="402082" y="48260"/>
                </a:lnTo>
                <a:lnTo>
                  <a:pt x="394120" y="45720"/>
                </a:lnTo>
                <a:lnTo>
                  <a:pt x="374624" y="40640"/>
                </a:lnTo>
                <a:lnTo>
                  <a:pt x="367647" y="39370"/>
                </a:lnTo>
                <a:close/>
              </a:path>
            </a:pathLst>
          </a:custGeom>
          <a:solidFill>
            <a:srgbClr val="005EB8"/>
          </a:solidFill>
        </p:spPr>
        <p:txBody>
          <a:bodyPr wrap="square" lIns="0" tIns="0" rIns="0" bIns="0" rtlCol="0"/>
          <a:lstStyle/>
          <a:p>
            <a:endParaRPr>
              <a:latin typeface="GE Inspira" panose="020F0603030400020203" pitchFamily="34" charset="0"/>
            </a:endParaRPr>
          </a:p>
        </p:txBody>
      </p:sp>
      <p:sp>
        <p:nvSpPr>
          <p:cNvPr id="4" name="object 4"/>
          <p:cNvSpPr txBox="1"/>
          <p:nvPr/>
        </p:nvSpPr>
        <p:spPr>
          <a:xfrm>
            <a:off x="444500" y="2262375"/>
            <a:ext cx="4279900" cy="2267287"/>
          </a:xfrm>
          <a:prstGeom prst="rect">
            <a:avLst/>
          </a:prstGeom>
        </p:spPr>
        <p:txBody>
          <a:bodyPr vert="horz" wrap="square" lIns="0" tIns="12700" rIns="0" bIns="0" rtlCol="0">
            <a:spAutoFit/>
          </a:bodyPr>
          <a:lstStyle/>
          <a:p>
            <a:pPr marL="12700">
              <a:spcBef>
                <a:spcPts val="100"/>
              </a:spcBef>
            </a:pPr>
            <a:r>
              <a:rPr lang="pl-PL" sz="1400" b="1" dirty="0">
                <a:solidFill>
                  <a:srgbClr val="005EB8"/>
                </a:solidFill>
                <a:latin typeface="GE Inspira" panose="020F0603030400020203" pitchFamily="34" charset="0"/>
                <a:cs typeface="Trebuchet MS"/>
              </a:rPr>
              <a:t>Sobre a GE Healthcare
</a:t>
            </a:r>
            <a:r>
              <a:rPr lang="pt-BR" sz="1000" dirty="0">
                <a:solidFill>
                  <a:srgbClr val="333E47"/>
                </a:solidFill>
                <a:latin typeface="GE Inspira" panose="020F0603030400020203" pitchFamily="34" charset="0"/>
                <a:cs typeface="Trebuchet MS"/>
              </a:rPr>
              <a:t>A GE Healthcare é o negócio de saúde de US$ 18 bilhões da GE (NYSE: GE). Como uma inovadora líder global em tecnologia médica e soluções digitais, a GE Healthcare permite que os médicos tossem decisões mais rápidas e informadas por meio de dispositivos inteligentes, análise de dados, aplicativos e serviços, apoiados por sua plataforma de inteligência Edison. Com mais de 100 anos de experiência no setor de saúde e cerca de 50.000 funcionários em todo o mundo, a empresa atua no centro de um ecossistema que trabalha em direção à saúde de precisão, digitalizando a saúde, ajudando a impulsionar a produtividade e melhorar os resultados para pacientes, provedores, sistemas de saúde e pesquisadores em todo o mundo.
</a:t>
            </a:r>
            <a:endParaRPr lang="en-US" sz="1000" dirty="0">
              <a:solidFill>
                <a:srgbClr val="333E47"/>
              </a:solidFill>
              <a:latin typeface="GE Inspira" panose="020F0603030400020203" pitchFamily="34" charset="0"/>
              <a:cs typeface="Trebuchet MS"/>
            </a:endParaRPr>
          </a:p>
          <a:p>
            <a:pPr marL="12700" marR="5080">
              <a:spcBef>
                <a:spcPts val="100"/>
              </a:spcBef>
            </a:pPr>
            <a:r>
              <a:rPr lang="en-US" sz="1000" dirty="0">
                <a:solidFill>
                  <a:srgbClr val="333E47"/>
                </a:solidFill>
                <a:latin typeface="GE Inspira" panose="020F0603030400020203" pitchFamily="34" charset="0"/>
                <a:cs typeface="Trebuchet MS"/>
              </a:rPr>
              <a:t>Follow us on </a:t>
            </a:r>
            <a:r>
              <a:rPr lang="en-US" sz="1000" b="1" u="sng" dirty="0">
                <a:solidFill>
                  <a:srgbClr val="005EB8"/>
                </a:solidFill>
                <a:latin typeface="GE Inspira" panose="020F0603030400020203" pitchFamily="34" charset="0"/>
                <a:cs typeface="Trebuchet MS"/>
                <a:hlinkClick r:id="rId2"/>
              </a:rPr>
              <a:t>Facebook</a:t>
            </a:r>
            <a:r>
              <a:rPr lang="en-US" sz="1000" dirty="0">
                <a:solidFill>
                  <a:srgbClr val="333E47"/>
                </a:solidFill>
                <a:latin typeface="GE Inspira" panose="020F0603030400020203" pitchFamily="34" charset="0"/>
                <a:cs typeface="Trebuchet MS"/>
              </a:rPr>
              <a:t>, </a:t>
            </a:r>
            <a:r>
              <a:rPr lang="en-US" sz="1000" b="1" dirty="0">
                <a:solidFill>
                  <a:srgbClr val="005EB8"/>
                </a:solidFill>
                <a:latin typeface="GE Inspira" panose="020F0603030400020203" pitchFamily="34" charset="0"/>
                <a:cs typeface="Trebuchet MS"/>
                <a:hlinkClick r:id="rId3"/>
              </a:rPr>
              <a:t>LinkedIn</a:t>
            </a:r>
            <a:r>
              <a:rPr lang="en-US" sz="1000" dirty="0">
                <a:solidFill>
                  <a:srgbClr val="333E47"/>
                </a:solidFill>
                <a:latin typeface="GE Inspira" panose="020F0603030400020203" pitchFamily="34" charset="0"/>
                <a:cs typeface="Trebuchet MS"/>
              </a:rPr>
              <a:t>, </a:t>
            </a:r>
            <a:r>
              <a:rPr lang="en-US" sz="1000" b="1" dirty="0">
                <a:solidFill>
                  <a:srgbClr val="005EB8"/>
                </a:solidFill>
                <a:latin typeface="GE Inspira" panose="020F0603030400020203" pitchFamily="34" charset="0"/>
                <a:cs typeface="Trebuchet MS"/>
                <a:hlinkClick r:id="rId4"/>
              </a:rPr>
              <a:t>Twitter</a:t>
            </a:r>
            <a:r>
              <a:rPr lang="en-US" sz="1000" dirty="0">
                <a:solidFill>
                  <a:srgbClr val="333E47"/>
                </a:solidFill>
                <a:latin typeface="GE Inspira" panose="020F0603030400020203" pitchFamily="34" charset="0"/>
                <a:cs typeface="Trebuchet MS"/>
              </a:rPr>
              <a:t>, and </a:t>
            </a:r>
            <a:r>
              <a:rPr lang="en-US" sz="1000" b="1" dirty="0">
                <a:solidFill>
                  <a:srgbClr val="005EB8"/>
                </a:solidFill>
                <a:latin typeface="GE Inspira" panose="020F0603030400020203" pitchFamily="34" charset="0"/>
                <a:cs typeface="Trebuchet MS"/>
                <a:hlinkClick r:id="rId5"/>
              </a:rPr>
              <a:t>Insights </a:t>
            </a:r>
            <a:r>
              <a:rPr lang="en-US" sz="1000" dirty="0">
                <a:solidFill>
                  <a:srgbClr val="333E47"/>
                </a:solidFill>
                <a:latin typeface="GE Inspira" panose="020F0603030400020203" pitchFamily="34" charset="0"/>
                <a:cs typeface="Trebuchet MS"/>
              </a:rPr>
              <a:t>for the latest news,  or visit our website </a:t>
            </a:r>
            <a:r>
              <a:rPr lang="en-US" sz="1000" b="1" dirty="0">
                <a:solidFill>
                  <a:srgbClr val="005EB8"/>
                </a:solidFill>
                <a:latin typeface="GE Inspira" panose="020F0603030400020203" pitchFamily="34" charset="0"/>
                <a:cs typeface="Trebuchet MS"/>
                <a:hlinkClick r:id="rId6"/>
              </a:rPr>
              <a:t>www.gehealthcare.com </a:t>
            </a:r>
            <a:r>
              <a:rPr lang="en-US" sz="1000" dirty="0">
                <a:solidFill>
                  <a:srgbClr val="333E47"/>
                </a:solidFill>
                <a:latin typeface="GE Inspira" panose="020F0603030400020203" pitchFamily="34" charset="0"/>
                <a:cs typeface="Trebuchet MS"/>
              </a:rPr>
              <a:t>for more information.</a:t>
            </a:r>
            <a:endParaRPr lang="en-US" sz="1000" dirty="0">
              <a:latin typeface="GE Inspira" panose="020F0603030400020203" pitchFamily="34" charset="0"/>
              <a:cs typeface="Trebuchet MS"/>
            </a:endParaRPr>
          </a:p>
        </p:txBody>
      </p:sp>
      <p:sp>
        <p:nvSpPr>
          <p:cNvPr id="6" name="object 6"/>
          <p:cNvSpPr txBox="1"/>
          <p:nvPr/>
        </p:nvSpPr>
        <p:spPr>
          <a:xfrm>
            <a:off x="419086" y="5257800"/>
            <a:ext cx="4225290" cy="2282676"/>
          </a:xfrm>
          <a:prstGeom prst="rect">
            <a:avLst/>
          </a:prstGeom>
        </p:spPr>
        <p:txBody>
          <a:bodyPr vert="horz" wrap="square" lIns="0" tIns="20320" rIns="0" bIns="0" rtlCol="0" anchor="b" anchorCtr="0">
            <a:spAutoFit/>
          </a:bodyPr>
          <a:lstStyle/>
          <a:p>
            <a:pPr marR="30480"/>
            <a:r>
              <a:rPr sz="600" baseline="34722" dirty="0">
                <a:solidFill>
                  <a:srgbClr val="333E47"/>
                </a:solidFill>
                <a:latin typeface="GE Inspira" panose="020F0603030400020203" pitchFamily="34" charset="0"/>
                <a:cs typeface="Trebuchet MS"/>
              </a:rPr>
              <a:t>1 </a:t>
            </a:r>
            <a:r>
              <a:rPr sz="700" dirty="0">
                <a:solidFill>
                  <a:srgbClr val="333E47"/>
                </a:solidFill>
                <a:latin typeface="GE Inspira" panose="020F0603030400020203" pitchFamily="34" charset="0"/>
                <a:cs typeface="Trebuchet MS"/>
              </a:rPr>
              <a:t>Work related musculoskeletal disorders among radiologists and radiographers Deepak SHARAN, </a:t>
            </a:r>
            <a:r>
              <a:rPr sz="700" dirty="0" err="1">
                <a:solidFill>
                  <a:srgbClr val="333E47"/>
                </a:solidFill>
                <a:latin typeface="GE Inspira" panose="020F0603030400020203" pitchFamily="34" charset="0"/>
                <a:cs typeface="Trebuchet MS"/>
              </a:rPr>
              <a:t>Mathankumar</a:t>
            </a:r>
            <a:r>
              <a:rPr lang="pt-BR" sz="700" dirty="0">
                <a:solidFill>
                  <a:srgbClr val="333E47"/>
                </a:solidFill>
                <a:latin typeface="GE Inspira" panose="020F0603030400020203" pitchFamily="34" charset="0"/>
                <a:cs typeface="Trebuchet MS"/>
              </a:rPr>
              <a:t> </a:t>
            </a:r>
            <a:r>
              <a:rPr sz="700" dirty="0">
                <a:solidFill>
                  <a:srgbClr val="333E47"/>
                </a:solidFill>
                <a:latin typeface="GE Inspira" panose="020F0603030400020203" pitchFamily="34" charset="0"/>
                <a:cs typeface="Trebuchet MS"/>
              </a:rPr>
              <a:t>MOHANDOSS, Rameshkumar RANGANATHAN, Jerrish JOSE, Joshua Samuel RAJKUMARHUMAN FACTORS IN</a:t>
            </a:r>
            <a:r>
              <a:rPr lang="pt-BR" sz="700" dirty="0">
                <a:solidFill>
                  <a:srgbClr val="333E47"/>
                </a:solidFill>
                <a:latin typeface="GE Inspira" panose="020F0603030400020203" pitchFamily="34" charset="0"/>
                <a:cs typeface="Trebuchet MS"/>
              </a:rPr>
              <a:t> </a:t>
            </a:r>
            <a:r>
              <a:rPr sz="700" dirty="0">
                <a:solidFill>
                  <a:srgbClr val="333E47"/>
                </a:solidFill>
                <a:latin typeface="GE Inspira" panose="020F0603030400020203" pitchFamily="34" charset="0"/>
                <a:cs typeface="Trebuchet MS"/>
              </a:rPr>
              <a:t>ORGANIZATIONAL DESIGN AND MANAGEMENT – XI.</a:t>
            </a:r>
            <a:endParaRPr sz="700" dirty="0">
              <a:latin typeface="GE Inspira" panose="020F0603030400020203" pitchFamily="34" charset="0"/>
              <a:cs typeface="Trebuchet MS"/>
            </a:endParaRPr>
          </a:p>
          <a:p>
            <a:r>
              <a:rPr sz="600" baseline="34722" dirty="0">
                <a:solidFill>
                  <a:srgbClr val="333E47"/>
                </a:solidFill>
                <a:latin typeface="GE Inspira" panose="020F0603030400020203" pitchFamily="34" charset="0"/>
                <a:cs typeface="Trebuchet MS"/>
              </a:rPr>
              <a:t>2 </a:t>
            </a:r>
            <a:r>
              <a:rPr sz="700" dirty="0">
                <a:solidFill>
                  <a:srgbClr val="333E47"/>
                </a:solidFill>
                <a:latin typeface="GE Inspira" panose="020F0603030400020203" pitchFamily="34" charset="0"/>
                <a:cs typeface="Trebuchet MS"/>
              </a:rPr>
              <a:t>Emerg Med J 2001;18:263–269 - Diagnostic errors in an accident and emergency department</a:t>
            </a:r>
            <a:endParaRPr sz="700" dirty="0">
              <a:latin typeface="GE Inspira" panose="020F0603030400020203" pitchFamily="34" charset="0"/>
              <a:cs typeface="Trebuchet MS"/>
            </a:endParaRPr>
          </a:p>
          <a:p>
            <a:r>
              <a:rPr sz="600" baseline="34722" dirty="0">
                <a:solidFill>
                  <a:srgbClr val="333E47"/>
                </a:solidFill>
                <a:latin typeface="GE Inspira" panose="020F0603030400020203" pitchFamily="34" charset="0"/>
                <a:cs typeface="Trebuchet MS"/>
              </a:rPr>
              <a:t>3 </a:t>
            </a:r>
            <a:r>
              <a:rPr sz="700" dirty="0">
                <a:solidFill>
                  <a:srgbClr val="333E47"/>
                </a:solidFill>
                <a:latin typeface="GE Inspira" panose="020F0603030400020203" pitchFamily="34" charset="0"/>
                <a:cs typeface="Trebuchet MS"/>
              </a:rPr>
              <a:t>World Health Organization Report - Communicating Radiation Risks in Pediatric Imaging.</a:t>
            </a:r>
            <a:endParaRPr sz="700" dirty="0">
              <a:latin typeface="GE Inspira" panose="020F0603030400020203" pitchFamily="34" charset="0"/>
              <a:cs typeface="Trebuchet MS"/>
            </a:endParaRPr>
          </a:p>
          <a:p>
            <a:r>
              <a:rPr sz="600" baseline="34722" dirty="0">
                <a:solidFill>
                  <a:srgbClr val="333E47"/>
                </a:solidFill>
                <a:latin typeface="GE Inspira" panose="020F0603030400020203" pitchFamily="34" charset="0"/>
                <a:cs typeface="Trebuchet MS"/>
              </a:rPr>
              <a:t>4 </a:t>
            </a:r>
            <a:r>
              <a:rPr sz="700" dirty="0">
                <a:solidFill>
                  <a:srgbClr val="333E47"/>
                </a:solidFill>
                <a:latin typeface="GE Inspira" panose="020F0603030400020203" pitchFamily="34" charset="0"/>
                <a:cs typeface="Trebuchet MS"/>
              </a:rPr>
              <a:t>GE whitepaper: High resolution for improved visualization (DOC2045904).</a:t>
            </a:r>
            <a:endParaRPr sz="700" dirty="0">
              <a:latin typeface="GE Inspira" panose="020F0603030400020203" pitchFamily="34" charset="0"/>
              <a:cs typeface="Trebuchet MS"/>
            </a:endParaRPr>
          </a:p>
          <a:p>
            <a:pPr marR="367030"/>
            <a:r>
              <a:rPr sz="600" baseline="34722" dirty="0">
                <a:solidFill>
                  <a:srgbClr val="333E47"/>
                </a:solidFill>
                <a:latin typeface="GE Inspira" panose="020F0603030400020203" pitchFamily="34" charset="0"/>
                <a:cs typeface="Trebuchet MS"/>
              </a:rPr>
              <a:t>5</a:t>
            </a:r>
            <a:r>
              <a:rPr sz="700" dirty="0">
                <a:solidFill>
                  <a:srgbClr val="333E47"/>
                </a:solidFill>
                <a:latin typeface="GE Inspira" panose="020F0603030400020203" pitchFamily="34" charset="0"/>
                <a:cs typeface="Trebuchet MS"/>
              </a:rPr>
              <a:t>Missed lung cancer: when, where, and why? Annemilia del Ciello, Paola Franchi, Andrea </a:t>
            </a:r>
            <a:r>
              <a:rPr sz="700" dirty="0" err="1">
                <a:solidFill>
                  <a:srgbClr val="333E47"/>
                </a:solidFill>
                <a:latin typeface="GE Inspira" panose="020F0603030400020203" pitchFamily="34" charset="0"/>
                <a:cs typeface="Trebuchet MS"/>
              </a:rPr>
              <a:t>Contegiacomo</a:t>
            </a:r>
            <a:r>
              <a:rPr sz="700" dirty="0">
                <a:solidFill>
                  <a:srgbClr val="333E47"/>
                </a:solidFill>
                <a:latin typeface="GE Inspira" panose="020F0603030400020203" pitchFamily="34" charset="0"/>
                <a:cs typeface="Trebuchet MS"/>
              </a:rPr>
              <a:t>,</a:t>
            </a:r>
            <a:r>
              <a:rPr lang="pt-BR" sz="700" dirty="0">
                <a:solidFill>
                  <a:srgbClr val="333E47"/>
                </a:solidFill>
                <a:latin typeface="GE Inspira" panose="020F0603030400020203" pitchFamily="34" charset="0"/>
                <a:cs typeface="Trebuchet MS"/>
              </a:rPr>
              <a:t> </a:t>
            </a:r>
            <a:r>
              <a:rPr sz="700" dirty="0">
                <a:solidFill>
                  <a:srgbClr val="333E47"/>
                </a:solidFill>
                <a:latin typeface="GE Inspira" panose="020F0603030400020203" pitchFamily="34" charset="0"/>
                <a:cs typeface="Trebuchet MS"/>
              </a:rPr>
              <a:t>Giuseppe Cicchetti, Lorenzo Bonomo, and Anna Rita Larici; 2017 Feb 16. doi: 10.5152/dir.2016.16187.</a:t>
            </a:r>
            <a:endParaRPr lang="pt-BR" sz="700" dirty="0">
              <a:solidFill>
                <a:srgbClr val="333E47"/>
              </a:solidFill>
              <a:latin typeface="GE Inspira" panose="020F0603030400020203" pitchFamily="34" charset="0"/>
              <a:cs typeface="Trebuchet MS"/>
            </a:endParaRPr>
          </a:p>
          <a:p>
            <a:pPr marR="24130"/>
            <a:endParaRPr lang="en-US" sz="700" dirty="0">
              <a:solidFill>
                <a:srgbClr val="333E47"/>
              </a:solidFill>
              <a:latin typeface="GE Inspira" panose="020F0603030400020203" pitchFamily="34" charset="0"/>
              <a:cs typeface="Trebuchet MS"/>
            </a:endParaRPr>
          </a:p>
          <a:p>
            <a:pPr marR="24130"/>
            <a:r>
              <a:rPr lang="en-US" sz="700" dirty="0">
                <a:solidFill>
                  <a:srgbClr val="333E47"/>
                </a:solidFill>
                <a:latin typeface="GE Inspira" panose="020F0603030400020203" pitchFamily="34" charset="0"/>
                <a:cs typeface="Trebuchet MS"/>
              </a:rPr>
              <a:t>GE reserves the right to make changes in specifications and features shown herein, or discontinue the product described at any time without notice or obligation. Not all products or features are available in all geographies. Contact your local GE representative for the most current information and availability in your country.</a:t>
            </a:r>
          </a:p>
          <a:p>
            <a:pPr marR="24130"/>
            <a:endParaRPr lang="en-US" sz="700" dirty="0">
              <a:latin typeface="GE Inspira" panose="020F0603030400020203" pitchFamily="34" charset="0"/>
              <a:cs typeface="Trebuchet MS"/>
            </a:endParaRPr>
          </a:p>
          <a:p>
            <a:pPr marR="7620"/>
            <a:r>
              <a:rPr lang="en-US" sz="700" dirty="0">
                <a:solidFill>
                  <a:srgbClr val="333E47"/>
                </a:solidFill>
                <a:latin typeface="GE Inspira" panose="020F0603030400020203" pitchFamily="34" charset="0"/>
                <a:cs typeface="Trebuchet MS"/>
              </a:rPr>
              <a:t>DICOM is the registered trademark of the National Electrical Manufacturers Association for its standards publications relating to digital communications of medical information.</a:t>
            </a:r>
          </a:p>
          <a:p>
            <a:pPr marR="7620"/>
            <a:endParaRPr lang="en-US" sz="700" dirty="0">
              <a:latin typeface="GE Inspira" panose="020F0603030400020203" pitchFamily="34" charset="0"/>
              <a:cs typeface="Trebuchet MS"/>
            </a:endParaRPr>
          </a:p>
          <a:p>
            <a:r>
              <a:rPr lang="en-US" sz="700" dirty="0">
                <a:solidFill>
                  <a:srgbClr val="333E47"/>
                </a:solidFill>
                <a:latin typeface="GE Inspira" panose="020F0603030400020203" pitchFamily="34" charset="0"/>
                <a:cs typeface="Trebuchet MS"/>
              </a:rPr>
              <a:t>©2022 GE - All rights reserved.</a:t>
            </a:r>
          </a:p>
          <a:p>
            <a:endParaRPr lang="en-US" sz="700" dirty="0">
              <a:latin typeface="GE Inspira" panose="020F0603030400020203" pitchFamily="34" charset="0"/>
              <a:cs typeface="Trebuchet MS"/>
            </a:endParaRPr>
          </a:p>
          <a:p>
            <a:pPr marR="5080"/>
            <a:r>
              <a:rPr lang="en-US" sz="700" dirty="0">
                <a:solidFill>
                  <a:srgbClr val="333E47"/>
                </a:solidFill>
                <a:latin typeface="GE Inspira" panose="020F0603030400020203" pitchFamily="34" charset="0"/>
                <a:cs typeface="Trebuchet MS"/>
              </a:rPr>
              <a:t>GE Precision Healthcare LLC, doing business as GE Healthcare. GE Healthcare, a division of General Electric Company. GE, GE monogram </a:t>
            </a:r>
            <a:r>
              <a:rPr lang="en-US" sz="700" dirty="0" err="1">
                <a:solidFill>
                  <a:srgbClr val="333E47"/>
                </a:solidFill>
                <a:latin typeface="GE Inspira" panose="020F0603030400020203" pitchFamily="34" charset="0"/>
                <a:cs typeface="Trebuchet MS"/>
              </a:rPr>
              <a:t>Definium</a:t>
            </a:r>
            <a:r>
              <a:rPr lang="en-US" sz="700" dirty="0">
                <a:solidFill>
                  <a:srgbClr val="333E47"/>
                </a:solidFill>
                <a:latin typeface="GE Inspira" panose="020F0603030400020203" pitchFamily="34" charset="0"/>
                <a:cs typeface="Trebuchet MS"/>
              </a:rPr>
              <a:t>, AMX, Helix, and </a:t>
            </a:r>
            <a:r>
              <a:rPr lang="en-US" sz="700" dirty="0" err="1">
                <a:solidFill>
                  <a:srgbClr val="333E47"/>
                </a:solidFill>
                <a:latin typeface="GE Inspira" panose="020F0603030400020203" pitchFamily="34" charset="0"/>
                <a:cs typeface="Trebuchet MS"/>
              </a:rPr>
              <a:t>FlashPad</a:t>
            </a:r>
            <a:r>
              <a:rPr lang="en-US" sz="700" dirty="0">
                <a:solidFill>
                  <a:srgbClr val="333E47"/>
                </a:solidFill>
                <a:latin typeface="GE Inspira" panose="020F0603030400020203" pitchFamily="34" charset="0"/>
                <a:cs typeface="Trebuchet MS"/>
              </a:rPr>
              <a:t>, are trademarks of General Electric Company.</a:t>
            </a:r>
            <a:endParaRPr lang="en-US" sz="700" dirty="0">
              <a:latin typeface="GE Inspira" panose="020F0603030400020203" pitchFamily="34" charset="0"/>
              <a:cs typeface="Trebuchet MS"/>
            </a:endParaRPr>
          </a:p>
        </p:txBody>
      </p:sp>
      <p:sp>
        <p:nvSpPr>
          <p:cNvPr id="8" name="object 8"/>
          <p:cNvSpPr txBox="1"/>
          <p:nvPr/>
        </p:nvSpPr>
        <p:spPr>
          <a:xfrm>
            <a:off x="5034785" y="2295396"/>
            <a:ext cx="4560807" cy="4552528"/>
          </a:xfrm>
          <a:prstGeom prst="rect">
            <a:avLst/>
          </a:prstGeom>
        </p:spPr>
        <p:txBody>
          <a:bodyPr vert="horz" wrap="square" lIns="0" tIns="25400" rIns="0" bIns="0" rtlCol="0">
            <a:spAutoFit/>
          </a:bodyPr>
          <a:lstStyle/>
          <a:p>
            <a:pPr marL="12700">
              <a:lnSpc>
                <a:spcPct val="100000"/>
              </a:lnSpc>
              <a:spcBef>
                <a:spcPts val="200"/>
              </a:spcBef>
            </a:pPr>
            <a:r>
              <a:rPr sz="1000" b="1" dirty="0">
                <a:solidFill>
                  <a:srgbClr val="333E47"/>
                </a:solidFill>
                <a:latin typeface="GE Inspira" panose="020F0603030400020203" pitchFamily="34" charset="0"/>
                <a:cs typeface="Trebuchet MS"/>
              </a:rPr>
              <a:t>GE Healthcare, Europe</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Headquarters Buc, France</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+33 800 90 87 19</a:t>
            </a:r>
            <a:endParaRPr sz="1000" dirty="0">
              <a:latin typeface="GE Inspira" panose="020F0603030400020203" pitchFamily="34" charset="0"/>
              <a:cs typeface="Trebuchet MS"/>
            </a:endParaRPr>
          </a:p>
          <a:p>
            <a:pPr marL="12700">
              <a:lnSpc>
                <a:spcPct val="100000"/>
              </a:lnSpc>
              <a:spcBef>
                <a:spcPts val="650"/>
              </a:spcBef>
            </a:pPr>
            <a:r>
              <a:rPr sz="1000" b="1" dirty="0">
                <a:solidFill>
                  <a:srgbClr val="333E47"/>
                </a:solidFill>
                <a:latin typeface="GE Inspira" panose="020F0603030400020203" pitchFamily="34" charset="0"/>
                <a:cs typeface="Trebuchet MS"/>
              </a:rPr>
              <a:t>GE Healthcare, Middle East and Africa</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Istanbul, Turkey</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+90 212 36 62 900</a:t>
            </a:r>
            <a:endParaRPr sz="1000" dirty="0">
              <a:latin typeface="GE Inspira" panose="020F0603030400020203" pitchFamily="34" charset="0"/>
              <a:cs typeface="Trebuchet MS"/>
            </a:endParaRPr>
          </a:p>
          <a:p>
            <a:pPr marL="12700">
              <a:lnSpc>
                <a:spcPct val="100000"/>
              </a:lnSpc>
              <a:spcBef>
                <a:spcPts val="650"/>
              </a:spcBef>
            </a:pPr>
            <a:r>
              <a:rPr sz="1000" b="1" dirty="0">
                <a:solidFill>
                  <a:srgbClr val="333E47"/>
                </a:solidFill>
                <a:latin typeface="GE Inspira" panose="020F0603030400020203" pitchFamily="34" charset="0"/>
                <a:cs typeface="Trebuchet MS"/>
              </a:rPr>
              <a:t>GE Healthcare, North America</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Milwaukee, USA</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+1 866 281 7545</a:t>
            </a:r>
            <a:endParaRPr sz="1000" dirty="0">
              <a:latin typeface="GE Inspira" panose="020F0603030400020203" pitchFamily="34" charset="0"/>
              <a:cs typeface="Trebuchet MS"/>
            </a:endParaRPr>
          </a:p>
          <a:p>
            <a:pPr marL="12700">
              <a:lnSpc>
                <a:spcPct val="100000"/>
              </a:lnSpc>
              <a:spcBef>
                <a:spcPts val="650"/>
              </a:spcBef>
            </a:pPr>
            <a:r>
              <a:rPr sz="1000" b="1" dirty="0">
                <a:solidFill>
                  <a:srgbClr val="333E47"/>
                </a:solidFill>
                <a:latin typeface="GE Inspira" panose="020F0603030400020203" pitchFamily="34" charset="0"/>
                <a:cs typeface="Trebuchet MS"/>
              </a:rPr>
              <a:t>GE Healthcare, Latin America</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Sao Paulo, Brazil</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+55 800 122 345</a:t>
            </a:r>
            <a:endParaRPr sz="1000" dirty="0">
              <a:latin typeface="GE Inspira" panose="020F0603030400020203" pitchFamily="34" charset="0"/>
              <a:cs typeface="Trebuchet MS"/>
            </a:endParaRPr>
          </a:p>
          <a:p>
            <a:pPr marL="12700">
              <a:lnSpc>
                <a:spcPct val="100000"/>
              </a:lnSpc>
              <a:spcBef>
                <a:spcPts val="650"/>
              </a:spcBef>
            </a:pPr>
            <a:r>
              <a:rPr sz="1000" b="1" dirty="0">
                <a:solidFill>
                  <a:srgbClr val="333E47"/>
                </a:solidFill>
                <a:latin typeface="GE Inspira" panose="020F0603030400020203" pitchFamily="34" charset="0"/>
                <a:cs typeface="Trebuchet MS"/>
              </a:rPr>
              <a:t>GE Healthcare, Asia Pacific</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Tokyo, Japan</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+81 42 585 5111</a:t>
            </a:r>
            <a:endParaRPr sz="1000" dirty="0">
              <a:latin typeface="GE Inspira" panose="020F0603030400020203" pitchFamily="34" charset="0"/>
              <a:cs typeface="Trebuchet MS"/>
            </a:endParaRPr>
          </a:p>
          <a:p>
            <a:pPr marL="12700">
              <a:lnSpc>
                <a:spcPct val="100000"/>
              </a:lnSpc>
              <a:spcBef>
                <a:spcPts val="650"/>
              </a:spcBef>
            </a:pPr>
            <a:r>
              <a:rPr sz="1000" b="1" dirty="0">
                <a:solidFill>
                  <a:srgbClr val="333E47"/>
                </a:solidFill>
                <a:latin typeface="GE Inspira" panose="020F0603030400020203" pitchFamily="34" charset="0"/>
                <a:cs typeface="Trebuchet MS"/>
              </a:rPr>
              <a:t>GE Healthcare, ASEAN</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Singapore</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+65 6291 8528</a:t>
            </a:r>
            <a:endParaRPr sz="1000" dirty="0">
              <a:latin typeface="GE Inspira" panose="020F0603030400020203" pitchFamily="34" charset="0"/>
              <a:cs typeface="Trebuchet MS"/>
            </a:endParaRPr>
          </a:p>
          <a:p>
            <a:pPr marL="12700">
              <a:lnSpc>
                <a:spcPct val="100000"/>
              </a:lnSpc>
              <a:spcBef>
                <a:spcPts val="650"/>
              </a:spcBef>
            </a:pPr>
            <a:r>
              <a:rPr sz="1000" b="1" dirty="0">
                <a:solidFill>
                  <a:srgbClr val="333E47"/>
                </a:solidFill>
                <a:latin typeface="GE Inspira" panose="020F0603030400020203" pitchFamily="34" charset="0"/>
                <a:cs typeface="Trebuchet MS"/>
              </a:rPr>
              <a:t>GE Healthcare, China</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Beijing, China</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+86 400 812 8188</a:t>
            </a:r>
            <a:endParaRPr sz="1000" dirty="0">
              <a:latin typeface="GE Inspira" panose="020F0603030400020203" pitchFamily="34" charset="0"/>
              <a:cs typeface="Trebuchet MS"/>
            </a:endParaRPr>
          </a:p>
          <a:p>
            <a:pPr marL="12700">
              <a:lnSpc>
                <a:spcPct val="100000"/>
              </a:lnSpc>
              <a:spcBef>
                <a:spcPts val="650"/>
              </a:spcBef>
            </a:pPr>
            <a:r>
              <a:rPr sz="1000" b="1" dirty="0">
                <a:solidFill>
                  <a:srgbClr val="333E47"/>
                </a:solidFill>
                <a:latin typeface="GE Inspira" panose="020F0603030400020203" pitchFamily="34" charset="0"/>
                <a:cs typeface="Trebuchet MS"/>
              </a:rPr>
              <a:t>GE Healthcare, India</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Bangalore, India</a:t>
            </a:r>
            <a:endParaRPr sz="1000" dirty="0">
              <a:latin typeface="GE Inspira" panose="020F0603030400020203" pitchFamily="34" charset="0"/>
              <a:cs typeface="Trebuchet MS"/>
            </a:endParaRPr>
          </a:p>
          <a:p>
            <a:pPr marL="12700">
              <a:lnSpc>
                <a:spcPct val="100000"/>
              </a:lnSpc>
              <a:spcBef>
                <a:spcPts val="100"/>
              </a:spcBef>
            </a:pPr>
            <a:r>
              <a:rPr sz="1000" dirty="0">
                <a:solidFill>
                  <a:srgbClr val="333E47"/>
                </a:solidFill>
                <a:latin typeface="GE Inspira" panose="020F0603030400020203" pitchFamily="34" charset="0"/>
                <a:cs typeface="Trebuchet MS"/>
              </a:rPr>
              <a:t>+91 800 209 9003</a:t>
            </a:r>
            <a:endParaRPr sz="1000" dirty="0">
              <a:latin typeface="GE Inspira" panose="020F0603030400020203" pitchFamily="34" charset="0"/>
              <a:cs typeface="Trebuchet MS"/>
            </a:endParaRPr>
          </a:p>
        </p:txBody>
      </p:sp>
      <p:sp>
        <p:nvSpPr>
          <p:cNvPr id="9" name="object 9"/>
          <p:cNvSpPr txBox="1"/>
          <p:nvPr/>
        </p:nvSpPr>
        <p:spPr>
          <a:xfrm>
            <a:off x="7620000" y="7215732"/>
            <a:ext cx="1975593" cy="120546"/>
          </a:xfrm>
          <a:prstGeom prst="rect">
            <a:avLst/>
          </a:prstGeom>
        </p:spPr>
        <p:txBody>
          <a:bodyPr vert="horz" wrap="square" lIns="0" tIns="12700" rIns="0" bIns="0" rtlCol="0">
            <a:spAutoFit/>
          </a:bodyPr>
          <a:lstStyle/>
          <a:p>
            <a:pPr marL="12700" algn="r">
              <a:lnSpc>
                <a:spcPct val="100000"/>
              </a:lnSpc>
              <a:spcBef>
                <a:spcPts val="100"/>
              </a:spcBef>
            </a:pPr>
            <a:r>
              <a:rPr sz="700" dirty="0">
                <a:solidFill>
                  <a:srgbClr val="233848"/>
                </a:solidFill>
                <a:latin typeface="GE Inspira" panose="020F0603030400020203" pitchFamily="34" charset="0"/>
                <a:cs typeface="Trebuchet MS"/>
              </a:rPr>
              <a:t>J</a:t>
            </a:r>
            <a:r>
              <a:rPr sz="700" dirty="0">
                <a:solidFill>
                  <a:srgbClr val="233848"/>
                </a:solidFill>
                <a:latin typeface="GE Inspira" panose="020F0603030400020203" pitchFamily="34" charset="0"/>
                <a:cs typeface="Arial Narrow"/>
              </a:rPr>
              <a:t>B17649XX</a:t>
            </a:r>
            <a:endParaRPr sz="700" dirty="0">
              <a:latin typeface="GE Inspira" panose="020F0603030400020203" pitchFamily="34" charset="0"/>
              <a:cs typeface="Arial Narrow"/>
            </a:endParaRPr>
          </a:p>
        </p:txBody>
      </p:sp>
      <p:sp>
        <p:nvSpPr>
          <p:cNvPr id="11" name="object 4"/>
          <p:cNvSpPr txBox="1"/>
          <p:nvPr/>
        </p:nvSpPr>
        <p:spPr>
          <a:xfrm>
            <a:off x="1151478" y="643288"/>
            <a:ext cx="4186554" cy="425758"/>
          </a:xfrm>
          <a:prstGeom prst="rect">
            <a:avLst/>
          </a:prstGeom>
        </p:spPr>
        <p:txBody>
          <a:bodyPr vert="horz" wrap="square" lIns="0" tIns="12700" rIns="0" bIns="0" rtlCol="0">
            <a:spAutoFit/>
          </a:bodyPr>
          <a:lstStyle/>
          <a:p>
            <a:pPr marL="12700">
              <a:lnSpc>
                <a:spcPct val="100000"/>
              </a:lnSpc>
              <a:spcBef>
                <a:spcPts val="100"/>
              </a:spcBef>
            </a:pPr>
            <a:r>
              <a:rPr lang="pt-BR" sz="1300" dirty="0">
                <a:solidFill>
                  <a:srgbClr val="005EB8"/>
                </a:solidFill>
                <a:latin typeface="GE Inspira" panose="020F0603030400020203" pitchFamily="34" charset="0"/>
                <a:cs typeface="Trebuchet MS"/>
              </a:rPr>
              <a:t>Construindo um mundo que funcione
</a:t>
            </a:r>
            <a:endParaRPr sz="1300" dirty="0">
              <a:latin typeface="GE Inspira" panose="020F0603030400020203" pitchFamily="34" charset="0"/>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0058400" cy="7315200"/>
            <a:chOff x="0" y="0"/>
            <a:chExt cx="10058400" cy="7315200"/>
          </a:xfrm>
        </p:grpSpPr>
        <p:pic>
          <p:nvPicPr>
            <p:cNvPr id="3" name="object 3"/>
            <p:cNvPicPr/>
            <p:nvPr/>
          </p:nvPicPr>
          <p:blipFill>
            <a:blip r:embed="rId2" cstate="print"/>
            <a:stretch>
              <a:fillRect/>
            </a:stretch>
          </p:blipFill>
          <p:spPr>
            <a:xfrm>
              <a:off x="5010911" y="0"/>
              <a:ext cx="5047488" cy="6217920"/>
            </a:xfrm>
            <a:prstGeom prst="rect">
              <a:avLst/>
            </a:prstGeom>
          </p:spPr>
        </p:pic>
        <p:sp>
          <p:nvSpPr>
            <p:cNvPr id="4" name="object 4"/>
            <p:cNvSpPr/>
            <p:nvPr/>
          </p:nvSpPr>
          <p:spPr>
            <a:xfrm>
              <a:off x="0" y="4837176"/>
              <a:ext cx="8723630" cy="2478405"/>
            </a:xfrm>
            <a:custGeom>
              <a:avLst/>
              <a:gdLst/>
              <a:ahLst/>
              <a:cxnLst/>
              <a:rect l="l" t="t" r="r" b="b"/>
              <a:pathLst>
                <a:path w="8723630" h="2478404">
                  <a:moveTo>
                    <a:pt x="8723376" y="0"/>
                  </a:moveTo>
                  <a:lnTo>
                    <a:pt x="0" y="0"/>
                  </a:lnTo>
                  <a:lnTo>
                    <a:pt x="0" y="2478024"/>
                  </a:lnTo>
                  <a:lnTo>
                    <a:pt x="8723376" y="2478024"/>
                  </a:lnTo>
                  <a:lnTo>
                    <a:pt x="8723376" y="0"/>
                  </a:lnTo>
                  <a:close/>
                </a:path>
              </a:pathLst>
            </a:custGeom>
            <a:solidFill>
              <a:srgbClr val="333E47"/>
            </a:solidFill>
          </p:spPr>
          <p:txBody>
            <a:bodyPr wrap="square" lIns="0" tIns="0" rIns="0" bIns="0" rtlCol="0"/>
            <a:lstStyle/>
            <a:p>
              <a:endParaRPr>
                <a:latin typeface="GE Inspira" panose="020F0603030400020203" pitchFamily="34" charset="0"/>
              </a:endParaRPr>
            </a:p>
          </p:txBody>
        </p:sp>
      </p:grpSp>
      <p:sp>
        <p:nvSpPr>
          <p:cNvPr id="5" name="object 5"/>
          <p:cNvSpPr txBox="1"/>
          <p:nvPr/>
        </p:nvSpPr>
        <p:spPr>
          <a:xfrm>
            <a:off x="931805" y="1897886"/>
            <a:ext cx="3777615" cy="2455800"/>
          </a:xfrm>
          <a:prstGeom prst="rect">
            <a:avLst/>
          </a:prstGeom>
        </p:spPr>
        <p:txBody>
          <a:bodyPr vert="horz" wrap="square" lIns="0" tIns="95250" rIns="0" bIns="0" rtlCol="0">
            <a:spAutoFit/>
          </a:bodyPr>
          <a:lstStyle/>
          <a:p>
            <a:pPr marL="12700">
              <a:lnSpc>
                <a:spcPct val="100000"/>
              </a:lnSpc>
              <a:spcBef>
                <a:spcPts val="750"/>
              </a:spcBef>
            </a:pPr>
            <a:r>
              <a:rPr lang="pt-BR" sz="1000" b="1" dirty="0">
                <a:solidFill>
                  <a:srgbClr val="233848"/>
                </a:solidFill>
                <a:latin typeface="GE Inspira" panose="020F0603030400020203" pitchFamily="34" charset="0"/>
                <a:cs typeface="Trebuchet MS"/>
              </a:rPr>
              <a:t>Sistemas tradicionais de raios-X não atendem às necessidades de hoje
Na maioria dos sistemas de saúde, radiologistas e tecnólogos são encarregados de lidar com uma carga de trabalho cada vez maior, apesar dos recursos escassos, e um imperativo para fornecer imagens superiores e uma experiência excepcional do paciente. Além disso, há uma pressão crescente para manter os departamentos de radiologia funcionando sem problemas e lucrativamente.
Infelizmente, os sistemas tradicionais de raios-X nem sempre são projetados para serem fáceis de usar e muitas vezes requerem fluxos de trabalho com passos desnecessários. Além disso, um design de sistema datado pode resultar em imagens inconsistentes, erros de posicionamento e variabilidade significativa na qualidade da imagem que dificultam a entrega de diagnósticos precisos de forma rápida e fácil</a:t>
            </a:r>
            <a:r>
              <a:rPr sz="1000" dirty="0">
                <a:solidFill>
                  <a:srgbClr val="233848"/>
                </a:solidFill>
                <a:latin typeface="GE Inspira" panose="020F0603030400020203" pitchFamily="34" charset="0"/>
                <a:cs typeface="Trebuchet MS"/>
              </a:rPr>
              <a:t>.</a:t>
            </a:r>
            <a:endParaRPr sz="1000" dirty="0">
              <a:latin typeface="GE Inspira" panose="020F0603030400020203" pitchFamily="34" charset="0"/>
              <a:cs typeface="Trebuchet MS"/>
            </a:endParaRPr>
          </a:p>
        </p:txBody>
      </p:sp>
      <p:sp>
        <p:nvSpPr>
          <p:cNvPr id="6" name="object 6"/>
          <p:cNvSpPr txBox="1">
            <a:spLocks noGrp="1"/>
          </p:cNvSpPr>
          <p:nvPr>
            <p:ph type="title"/>
          </p:nvPr>
        </p:nvSpPr>
        <p:spPr>
          <a:xfrm>
            <a:off x="533401" y="1023616"/>
            <a:ext cx="4477510" cy="1149033"/>
          </a:xfrm>
          <a:prstGeom prst="rect">
            <a:avLst/>
          </a:prstGeom>
        </p:spPr>
        <p:txBody>
          <a:bodyPr vert="horz" wrap="square" lIns="0" tIns="33020" rIns="0" bIns="0" rtlCol="0">
            <a:spAutoFit/>
          </a:bodyPr>
          <a:lstStyle/>
          <a:p>
            <a:pPr marL="12700" marR="5080">
              <a:lnSpc>
                <a:spcPts val="2800"/>
              </a:lnSpc>
              <a:spcBef>
                <a:spcPts val="260"/>
              </a:spcBef>
            </a:pPr>
            <a:r>
              <a:rPr lang="pt-BR" dirty="0">
                <a:latin typeface="GE Inspira" panose="020F0603030400020203" pitchFamily="34" charset="0"/>
              </a:rPr>
              <a:t>A pressão continua a aumentar nos departamentos de radiologia
</a:t>
            </a:r>
            <a:endParaRPr dirty="0">
              <a:latin typeface="GE Inspira" panose="020F0603030400020203" pitchFamily="34" charset="0"/>
            </a:endParaRPr>
          </a:p>
        </p:txBody>
      </p:sp>
      <p:sp>
        <p:nvSpPr>
          <p:cNvPr id="7" name="object 7"/>
          <p:cNvSpPr txBox="1"/>
          <p:nvPr/>
        </p:nvSpPr>
        <p:spPr>
          <a:xfrm>
            <a:off x="1070794" y="5386830"/>
            <a:ext cx="418465" cy="166712"/>
          </a:xfrm>
          <a:prstGeom prst="rect">
            <a:avLst/>
          </a:prstGeom>
        </p:spPr>
        <p:txBody>
          <a:bodyPr vert="horz" wrap="square" lIns="0" tIns="12700" rIns="0" bIns="0" rtlCol="0">
            <a:spAutoFit/>
          </a:bodyPr>
          <a:lstStyle/>
          <a:p>
            <a:pPr marL="12700">
              <a:lnSpc>
                <a:spcPct val="100000"/>
              </a:lnSpc>
              <a:spcBef>
                <a:spcPts val="100"/>
              </a:spcBef>
              <a:tabLst>
                <a:tab pos="405130" algn="l"/>
              </a:tabLst>
            </a:pPr>
            <a:r>
              <a:rPr sz="1000" u="heavy" dirty="0">
                <a:solidFill>
                  <a:srgbClr val="FFFFFF"/>
                </a:solidFill>
                <a:uFill>
                  <a:solidFill>
                    <a:srgbClr val="FFFFFF"/>
                  </a:solidFill>
                </a:uFill>
                <a:latin typeface="GE Inspira" panose="020F0603030400020203" pitchFamily="34" charset="0"/>
                <a:cs typeface="Trebuchet MS"/>
              </a:rPr>
              <a:t> 	</a:t>
            </a:r>
            <a:endParaRPr sz="1000">
              <a:latin typeface="GE Inspira" panose="020F0603030400020203" pitchFamily="34" charset="0"/>
              <a:cs typeface="Trebuchet MS"/>
            </a:endParaRPr>
          </a:p>
        </p:txBody>
      </p:sp>
      <p:sp>
        <p:nvSpPr>
          <p:cNvPr id="8" name="object 8"/>
          <p:cNvSpPr txBox="1"/>
          <p:nvPr/>
        </p:nvSpPr>
        <p:spPr>
          <a:xfrm>
            <a:off x="1752092" y="5386830"/>
            <a:ext cx="871237" cy="641201"/>
          </a:xfrm>
          <a:prstGeom prst="rect">
            <a:avLst/>
          </a:prstGeom>
        </p:spPr>
        <p:txBody>
          <a:bodyPr vert="horz" wrap="square" lIns="0" tIns="12700" rIns="0" bIns="0" rtlCol="0">
            <a:spAutoFit/>
          </a:bodyPr>
          <a:lstStyle/>
          <a:p>
            <a:pPr marL="12700" marR="5080">
              <a:lnSpc>
                <a:spcPct val="100000"/>
              </a:lnSpc>
              <a:spcBef>
                <a:spcPts val="100"/>
              </a:spcBef>
            </a:pPr>
            <a:r>
              <a:rPr lang="pt-BR" sz="1000" dirty="0">
                <a:solidFill>
                  <a:srgbClr val="FFFFFF"/>
                </a:solidFill>
                <a:latin typeface="GE Inspira" panose="020F0603030400020203" pitchFamily="34" charset="0"/>
                <a:cs typeface="Trebuchet MS"/>
              </a:rPr>
              <a:t>Numerosas etapas de fluxo de trabalho
</a:t>
            </a:r>
            <a:endParaRPr sz="1000" dirty="0">
              <a:latin typeface="GE Inspira" panose="020F0603030400020203" pitchFamily="34" charset="0"/>
              <a:cs typeface="Trebuchet MS"/>
            </a:endParaRPr>
          </a:p>
        </p:txBody>
      </p:sp>
      <p:sp>
        <p:nvSpPr>
          <p:cNvPr id="9" name="object 9"/>
          <p:cNvSpPr txBox="1"/>
          <p:nvPr/>
        </p:nvSpPr>
        <p:spPr>
          <a:xfrm>
            <a:off x="4458715" y="5386830"/>
            <a:ext cx="563245" cy="487313"/>
          </a:xfrm>
          <a:prstGeom prst="rect">
            <a:avLst/>
          </a:prstGeom>
        </p:spPr>
        <p:txBody>
          <a:bodyPr vert="horz" wrap="square" lIns="0" tIns="12700" rIns="0" bIns="0" rtlCol="0">
            <a:spAutoFit/>
          </a:bodyPr>
          <a:lstStyle/>
          <a:p>
            <a:pPr marL="12700" marR="5080">
              <a:lnSpc>
                <a:spcPct val="100000"/>
              </a:lnSpc>
              <a:spcBef>
                <a:spcPts val="100"/>
              </a:spcBef>
            </a:pPr>
            <a:r>
              <a:rPr lang="pl-PL" sz="1000" dirty="0">
                <a:solidFill>
                  <a:srgbClr val="FFFFFF"/>
                </a:solidFill>
                <a:latin typeface="GE Inspira" panose="020F0603030400020203" pitchFamily="34" charset="0"/>
                <a:cs typeface="Trebuchet MS"/>
              </a:rPr>
              <a:t>Operação Imprecisa
</a:t>
            </a:r>
            <a:endParaRPr sz="1000" dirty="0">
              <a:latin typeface="GE Inspira" panose="020F0603030400020203" pitchFamily="34" charset="0"/>
              <a:cs typeface="Trebuchet MS"/>
            </a:endParaRPr>
          </a:p>
        </p:txBody>
      </p:sp>
      <p:sp>
        <p:nvSpPr>
          <p:cNvPr id="10" name="object 10"/>
          <p:cNvSpPr txBox="1"/>
          <p:nvPr/>
        </p:nvSpPr>
        <p:spPr>
          <a:xfrm>
            <a:off x="1752092" y="6414260"/>
            <a:ext cx="1115060" cy="641201"/>
          </a:xfrm>
          <a:prstGeom prst="rect">
            <a:avLst/>
          </a:prstGeom>
        </p:spPr>
        <p:txBody>
          <a:bodyPr vert="horz" wrap="square" lIns="0" tIns="12700" rIns="0" bIns="0" rtlCol="0">
            <a:spAutoFit/>
          </a:bodyPr>
          <a:lstStyle/>
          <a:p>
            <a:pPr marL="12700" marR="5080">
              <a:lnSpc>
                <a:spcPct val="100000"/>
              </a:lnSpc>
              <a:spcBef>
                <a:spcPts val="100"/>
              </a:spcBef>
            </a:pPr>
            <a:r>
              <a:rPr lang="pl-PL" sz="1000" dirty="0">
                <a:solidFill>
                  <a:srgbClr val="FFFFFF"/>
                </a:solidFill>
                <a:latin typeface="GE Inspira" panose="020F0603030400020203" pitchFamily="34" charset="0"/>
                <a:cs typeface="Trebuchet MS"/>
              </a:rPr>
              <a:t>Configuração complicada do paciente
</a:t>
            </a:r>
            <a:endParaRPr sz="1000" dirty="0">
              <a:latin typeface="GE Inspira" panose="020F0603030400020203" pitchFamily="34" charset="0"/>
              <a:cs typeface="Trebuchet MS"/>
            </a:endParaRPr>
          </a:p>
        </p:txBody>
      </p:sp>
      <p:sp>
        <p:nvSpPr>
          <p:cNvPr id="11" name="object 11"/>
          <p:cNvSpPr txBox="1"/>
          <p:nvPr/>
        </p:nvSpPr>
        <p:spPr>
          <a:xfrm>
            <a:off x="7163307" y="5386830"/>
            <a:ext cx="1184275" cy="487313"/>
          </a:xfrm>
          <a:prstGeom prst="rect">
            <a:avLst/>
          </a:prstGeom>
        </p:spPr>
        <p:txBody>
          <a:bodyPr vert="horz" wrap="square" lIns="0" tIns="12700" rIns="0" bIns="0" rtlCol="0">
            <a:spAutoFit/>
          </a:bodyPr>
          <a:lstStyle/>
          <a:p>
            <a:pPr marL="12700" marR="5080">
              <a:lnSpc>
                <a:spcPct val="100000"/>
              </a:lnSpc>
              <a:spcBef>
                <a:spcPts val="100"/>
              </a:spcBef>
            </a:pPr>
            <a:r>
              <a:rPr lang="pl-PL" sz="1000" dirty="0">
                <a:solidFill>
                  <a:srgbClr val="FFFFFF"/>
                </a:solidFill>
                <a:latin typeface="GE Inspira" panose="020F0603030400020203" pitchFamily="34" charset="0"/>
                <a:cs typeface="Trebuchet MS"/>
              </a:rPr>
              <a:t>Movimentos Fisicamente Exigentes
</a:t>
            </a:r>
            <a:endParaRPr sz="1000" dirty="0">
              <a:latin typeface="GE Inspira" panose="020F0603030400020203" pitchFamily="34" charset="0"/>
              <a:cs typeface="Trebuchet MS"/>
            </a:endParaRPr>
          </a:p>
        </p:txBody>
      </p:sp>
      <p:sp>
        <p:nvSpPr>
          <p:cNvPr id="12" name="object 12"/>
          <p:cNvSpPr txBox="1"/>
          <p:nvPr/>
        </p:nvSpPr>
        <p:spPr>
          <a:xfrm>
            <a:off x="4456684" y="6414230"/>
            <a:ext cx="624840" cy="641201"/>
          </a:xfrm>
          <a:prstGeom prst="rect">
            <a:avLst/>
          </a:prstGeom>
        </p:spPr>
        <p:txBody>
          <a:bodyPr vert="horz" wrap="square" lIns="0" tIns="12700" rIns="0" bIns="0" rtlCol="0">
            <a:spAutoFit/>
          </a:bodyPr>
          <a:lstStyle/>
          <a:p>
            <a:pPr marL="12700" marR="5080">
              <a:lnSpc>
                <a:spcPct val="100000"/>
              </a:lnSpc>
              <a:spcBef>
                <a:spcPts val="100"/>
              </a:spcBef>
            </a:pPr>
            <a:r>
              <a:rPr lang="pl-PL" sz="1000" dirty="0">
                <a:solidFill>
                  <a:srgbClr val="FFFFFF"/>
                </a:solidFill>
                <a:latin typeface="GE Inspira" panose="020F0603030400020203" pitchFamily="34" charset="0"/>
                <a:cs typeface="Trebuchet MS"/>
              </a:rPr>
              <a:t>Má qualidade da imagem
</a:t>
            </a:r>
            <a:endParaRPr sz="1000" dirty="0">
              <a:latin typeface="GE Inspira" panose="020F0603030400020203" pitchFamily="34" charset="0"/>
              <a:cs typeface="Trebuchet MS"/>
            </a:endParaRPr>
          </a:p>
        </p:txBody>
      </p:sp>
      <p:sp>
        <p:nvSpPr>
          <p:cNvPr id="13" name="object 13"/>
          <p:cNvSpPr txBox="1"/>
          <p:nvPr/>
        </p:nvSpPr>
        <p:spPr>
          <a:xfrm>
            <a:off x="7160768" y="6414220"/>
            <a:ext cx="837565" cy="641201"/>
          </a:xfrm>
          <a:prstGeom prst="rect">
            <a:avLst/>
          </a:prstGeom>
        </p:spPr>
        <p:txBody>
          <a:bodyPr vert="horz" wrap="square" lIns="0" tIns="12700" rIns="0" bIns="0" rtlCol="0">
            <a:spAutoFit/>
          </a:bodyPr>
          <a:lstStyle/>
          <a:p>
            <a:pPr marL="12700" marR="5080">
              <a:lnSpc>
                <a:spcPct val="100000"/>
              </a:lnSpc>
              <a:spcBef>
                <a:spcPts val="100"/>
              </a:spcBef>
            </a:pPr>
            <a:r>
              <a:rPr lang="pl-PL" sz="1000" dirty="0">
                <a:solidFill>
                  <a:srgbClr val="FFFFFF"/>
                </a:solidFill>
                <a:latin typeface="GE Inspira" panose="020F0603030400020203" pitchFamily="34" charset="0"/>
                <a:cs typeface="Trebuchet MS"/>
              </a:rPr>
              <a:t>Aplicações Clínicas Limitadas
</a:t>
            </a:r>
            <a:endParaRPr sz="1000" dirty="0">
              <a:latin typeface="GE Inspira" panose="020F0603030400020203" pitchFamily="34" charset="0"/>
              <a:cs typeface="Trebuchet MS"/>
            </a:endParaRPr>
          </a:p>
        </p:txBody>
      </p:sp>
      <p:grpSp>
        <p:nvGrpSpPr>
          <p:cNvPr id="14" name="object 14"/>
          <p:cNvGrpSpPr/>
          <p:nvPr/>
        </p:nvGrpSpPr>
        <p:grpSpPr>
          <a:xfrm>
            <a:off x="932501" y="5150633"/>
            <a:ext cx="6090285" cy="1774189"/>
            <a:chOff x="932501" y="5150633"/>
            <a:chExt cx="6090285" cy="1774189"/>
          </a:xfrm>
        </p:grpSpPr>
        <p:pic>
          <p:nvPicPr>
            <p:cNvPr id="15" name="object 15"/>
            <p:cNvPicPr/>
            <p:nvPr/>
          </p:nvPicPr>
          <p:blipFill>
            <a:blip r:embed="rId3" cstate="print"/>
            <a:stretch>
              <a:fillRect/>
            </a:stretch>
          </p:blipFill>
          <p:spPr>
            <a:xfrm>
              <a:off x="1005917" y="5593727"/>
              <a:ext cx="120836" cy="311499"/>
            </a:xfrm>
            <a:prstGeom prst="rect">
              <a:avLst/>
            </a:prstGeom>
          </p:spPr>
        </p:pic>
        <p:pic>
          <p:nvPicPr>
            <p:cNvPr id="16" name="object 16"/>
            <p:cNvPicPr/>
            <p:nvPr/>
          </p:nvPicPr>
          <p:blipFill>
            <a:blip r:embed="rId4" cstate="print"/>
            <a:stretch>
              <a:fillRect/>
            </a:stretch>
          </p:blipFill>
          <p:spPr>
            <a:xfrm>
              <a:off x="1191940" y="5246556"/>
              <a:ext cx="166941" cy="166941"/>
            </a:xfrm>
            <a:prstGeom prst="rect">
              <a:avLst/>
            </a:prstGeom>
          </p:spPr>
        </p:pic>
        <p:sp>
          <p:nvSpPr>
            <p:cNvPr id="17" name="object 17"/>
            <p:cNvSpPr/>
            <p:nvPr/>
          </p:nvSpPr>
          <p:spPr>
            <a:xfrm>
              <a:off x="1134070" y="5150633"/>
              <a:ext cx="283210" cy="321310"/>
            </a:xfrm>
            <a:custGeom>
              <a:avLst/>
              <a:gdLst/>
              <a:ahLst/>
              <a:cxnLst/>
              <a:rect l="l" t="t" r="r" b="b"/>
              <a:pathLst>
                <a:path w="283209" h="321310">
                  <a:moveTo>
                    <a:pt x="151841" y="26187"/>
                  </a:moveTo>
                  <a:lnTo>
                    <a:pt x="130822" y="26187"/>
                  </a:lnTo>
                  <a:lnTo>
                    <a:pt x="126657" y="29171"/>
                  </a:lnTo>
                  <a:lnTo>
                    <a:pt x="123863" y="33845"/>
                  </a:lnTo>
                  <a:lnTo>
                    <a:pt x="123355" y="39230"/>
                  </a:lnTo>
                  <a:lnTo>
                    <a:pt x="74773" y="54772"/>
                  </a:lnTo>
                  <a:lnTo>
                    <a:pt x="35626" y="85698"/>
                  </a:lnTo>
                  <a:lnTo>
                    <a:pt x="9505" y="128432"/>
                  </a:lnTo>
                  <a:lnTo>
                    <a:pt x="0" y="179400"/>
                  </a:lnTo>
                  <a:lnTo>
                    <a:pt x="7216" y="224023"/>
                  </a:lnTo>
                  <a:lnTo>
                    <a:pt x="27304" y="262815"/>
                  </a:lnTo>
                  <a:lnTo>
                    <a:pt x="57917" y="293430"/>
                  </a:lnTo>
                  <a:lnTo>
                    <a:pt x="96710" y="313520"/>
                  </a:lnTo>
                  <a:lnTo>
                    <a:pt x="141338" y="320738"/>
                  </a:lnTo>
                  <a:lnTo>
                    <a:pt x="185961" y="313520"/>
                  </a:lnTo>
                  <a:lnTo>
                    <a:pt x="224753" y="293430"/>
                  </a:lnTo>
                  <a:lnTo>
                    <a:pt x="230770" y="287413"/>
                  </a:lnTo>
                  <a:lnTo>
                    <a:pt x="141338" y="287413"/>
                  </a:lnTo>
                  <a:lnTo>
                    <a:pt x="99325" y="278910"/>
                  </a:lnTo>
                  <a:lnTo>
                    <a:pt x="64984" y="255738"/>
                  </a:lnTo>
                  <a:lnTo>
                    <a:pt x="41813" y="221400"/>
                  </a:lnTo>
                  <a:lnTo>
                    <a:pt x="33312" y="179400"/>
                  </a:lnTo>
                  <a:lnTo>
                    <a:pt x="41813" y="137387"/>
                  </a:lnTo>
                  <a:lnTo>
                    <a:pt x="64984" y="103046"/>
                  </a:lnTo>
                  <a:lnTo>
                    <a:pt x="99325" y="79875"/>
                  </a:lnTo>
                  <a:lnTo>
                    <a:pt x="141338" y="71374"/>
                  </a:lnTo>
                  <a:lnTo>
                    <a:pt x="228919" y="71374"/>
                  </a:lnTo>
                  <a:lnTo>
                    <a:pt x="207897" y="54766"/>
                  </a:lnTo>
                  <a:lnTo>
                    <a:pt x="159321" y="39230"/>
                  </a:lnTo>
                  <a:lnTo>
                    <a:pt x="158813" y="33845"/>
                  </a:lnTo>
                  <a:lnTo>
                    <a:pt x="156006" y="29171"/>
                  </a:lnTo>
                  <a:lnTo>
                    <a:pt x="151841" y="26187"/>
                  </a:lnTo>
                  <a:close/>
                </a:path>
                <a:path w="283209" h="321310">
                  <a:moveTo>
                    <a:pt x="228919" y="71374"/>
                  </a:moveTo>
                  <a:lnTo>
                    <a:pt x="141338" y="71374"/>
                  </a:lnTo>
                  <a:lnTo>
                    <a:pt x="183345" y="79875"/>
                  </a:lnTo>
                  <a:lnTo>
                    <a:pt x="217687" y="103046"/>
                  </a:lnTo>
                  <a:lnTo>
                    <a:pt x="240861" y="137387"/>
                  </a:lnTo>
                  <a:lnTo>
                    <a:pt x="249364" y="179400"/>
                  </a:lnTo>
                  <a:lnTo>
                    <a:pt x="240861" y="221400"/>
                  </a:lnTo>
                  <a:lnTo>
                    <a:pt x="217687" y="255738"/>
                  </a:lnTo>
                  <a:lnTo>
                    <a:pt x="183345" y="278910"/>
                  </a:lnTo>
                  <a:lnTo>
                    <a:pt x="141338" y="287413"/>
                  </a:lnTo>
                  <a:lnTo>
                    <a:pt x="230770" y="287413"/>
                  </a:lnTo>
                  <a:lnTo>
                    <a:pt x="255368" y="262815"/>
                  </a:lnTo>
                  <a:lnTo>
                    <a:pt x="275458" y="224023"/>
                  </a:lnTo>
                  <a:lnTo>
                    <a:pt x="282676" y="179400"/>
                  </a:lnTo>
                  <a:lnTo>
                    <a:pt x="273169" y="128430"/>
                  </a:lnTo>
                  <a:lnTo>
                    <a:pt x="247045" y="85693"/>
                  </a:lnTo>
                  <a:lnTo>
                    <a:pt x="228919" y="71374"/>
                  </a:lnTo>
                  <a:close/>
                </a:path>
                <a:path w="283209" h="321310">
                  <a:moveTo>
                    <a:pt x="171386" y="0"/>
                  </a:moveTo>
                  <a:lnTo>
                    <a:pt x="102933" y="0"/>
                  </a:lnTo>
                  <a:lnTo>
                    <a:pt x="100723" y="4203"/>
                  </a:lnTo>
                  <a:lnTo>
                    <a:pt x="100639" y="21297"/>
                  </a:lnTo>
                  <a:lnTo>
                    <a:pt x="102603" y="25374"/>
                  </a:lnTo>
                  <a:lnTo>
                    <a:pt x="110832" y="26187"/>
                  </a:lnTo>
                  <a:lnTo>
                    <a:pt x="171386" y="26187"/>
                  </a:lnTo>
                  <a:lnTo>
                    <a:pt x="172173" y="26136"/>
                  </a:lnTo>
                  <a:lnTo>
                    <a:pt x="172974" y="26123"/>
                  </a:lnTo>
                  <a:lnTo>
                    <a:pt x="180987" y="25666"/>
                  </a:lnTo>
                  <a:lnTo>
                    <a:pt x="183159" y="21297"/>
                  </a:lnTo>
                  <a:lnTo>
                    <a:pt x="183159" y="4203"/>
                  </a:lnTo>
                  <a:lnTo>
                    <a:pt x="180850" y="50"/>
                  </a:lnTo>
                  <a:lnTo>
                    <a:pt x="172173" y="50"/>
                  </a:lnTo>
                  <a:lnTo>
                    <a:pt x="171386" y="0"/>
                  </a:lnTo>
                  <a:close/>
                </a:path>
                <a:path w="283209" h="321310">
                  <a:moveTo>
                    <a:pt x="172902" y="26136"/>
                  </a:moveTo>
                  <a:lnTo>
                    <a:pt x="172173" y="26136"/>
                  </a:lnTo>
                  <a:lnTo>
                    <a:pt x="172618" y="26187"/>
                  </a:lnTo>
                  <a:lnTo>
                    <a:pt x="172902" y="26136"/>
                  </a:lnTo>
                  <a:close/>
                </a:path>
                <a:path w="283209" h="321310">
                  <a:moveTo>
                    <a:pt x="180822" y="0"/>
                  </a:moveTo>
                  <a:lnTo>
                    <a:pt x="172173" y="0"/>
                  </a:lnTo>
                  <a:lnTo>
                    <a:pt x="180850" y="50"/>
                  </a:lnTo>
                  <a:close/>
                </a:path>
              </a:pathLst>
            </a:custGeom>
            <a:solidFill>
              <a:srgbClr val="FFFFFF"/>
            </a:solidFill>
          </p:spPr>
          <p:txBody>
            <a:bodyPr wrap="square" lIns="0" tIns="0" rIns="0" bIns="0" rtlCol="0"/>
            <a:lstStyle/>
            <a:p>
              <a:endParaRPr>
                <a:latin typeface="GE Inspira" panose="020F0603030400020203" pitchFamily="34" charset="0"/>
              </a:endParaRPr>
            </a:p>
          </p:txBody>
        </p:sp>
        <p:pic>
          <p:nvPicPr>
            <p:cNvPr id="18" name="object 18"/>
            <p:cNvPicPr/>
            <p:nvPr/>
          </p:nvPicPr>
          <p:blipFill>
            <a:blip r:embed="rId5" cstate="print"/>
            <a:stretch>
              <a:fillRect/>
            </a:stretch>
          </p:blipFill>
          <p:spPr>
            <a:xfrm>
              <a:off x="1210528" y="5593727"/>
              <a:ext cx="120837" cy="311499"/>
            </a:xfrm>
            <a:prstGeom prst="rect">
              <a:avLst/>
            </a:prstGeom>
          </p:spPr>
        </p:pic>
        <p:pic>
          <p:nvPicPr>
            <p:cNvPr id="19" name="object 19"/>
            <p:cNvPicPr/>
            <p:nvPr/>
          </p:nvPicPr>
          <p:blipFill>
            <a:blip r:embed="rId6" cstate="print"/>
            <a:stretch>
              <a:fillRect/>
            </a:stretch>
          </p:blipFill>
          <p:spPr>
            <a:xfrm>
              <a:off x="1415143" y="5593727"/>
              <a:ext cx="120834" cy="311499"/>
            </a:xfrm>
            <a:prstGeom prst="rect">
              <a:avLst/>
            </a:prstGeom>
          </p:spPr>
        </p:pic>
        <p:sp>
          <p:nvSpPr>
            <p:cNvPr id="20" name="object 20"/>
            <p:cNvSpPr/>
            <p:nvPr/>
          </p:nvSpPr>
          <p:spPr>
            <a:xfrm>
              <a:off x="3590747" y="5198973"/>
              <a:ext cx="3432175" cy="699770"/>
            </a:xfrm>
            <a:custGeom>
              <a:avLst/>
              <a:gdLst/>
              <a:ahLst/>
              <a:cxnLst/>
              <a:rect l="l" t="t" r="r" b="b"/>
              <a:pathLst>
                <a:path w="3432175" h="699770">
                  <a:moveTo>
                    <a:pt x="405993" y="441236"/>
                  </a:moveTo>
                  <a:lnTo>
                    <a:pt x="189992" y="441236"/>
                  </a:lnTo>
                  <a:lnTo>
                    <a:pt x="189699" y="441236"/>
                  </a:lnTo>
                  <a:lnTo>
                    <a:pt x="76949" y="555104"/>
                  </a:lnTo>
                  <a:lnTo>
                    <a:pt x="76949" y="640511"/>
                  </a:lnTo>
                  <a:lnTo>
                    <a:pt x="75565" y="647738"/>
                  </a:lnTo>
                  <a:lnTo>
                    <a:pt x="71386" y="654088"/>
                  </a:lnTo>
                  <a:lnTo>
                    <a:pt x="65100" y="658304"/>
                  </a:lnTo>
                  <a:lnTo>
                    <a:pt x="57950" y="659714"/>
                  </a:lnTo>
                  <a:lnTo>
                    <a:pt x="50812" y="658304"/>
                  </a:lnTo>
                  <a:lnTo>
                    <a:pt x="44526" y="654088"/>
                  </a:lnTo>
                  <a:lnTo>
                    <a:pt x="40360" y="647738"/>
                  </a:lnTo>
                  <a:lnTo>
                    <a:pt x="38976" y="640511"/>
                  </a:lnTo>
                  <a:lnTo>
                    <a:pt x="40360" y="633285"/>
                  </a:lnTo>
                  <a:lnTo>
                    <a:pt x="76949" y="640511"/>
                  </a:lnTo>
                  <a:lnTo>
                    <a:pt x="76949" y="555104"/>
                  </a:lnTo>
                  <a:lnTo>
                    <a:pt x="7175" y="625563"/>
                  </a:lnTo>
                  <a:lnTo>
                    <a:pt x="6946" y="625767"/>
                  </a:lnTo>
                  <a:lnTo>
                    <a:pt x="6667" y="625906"/>
                  </a:lnTo>
                  <a:lnTo>
                    <a:pt x="6477" y="626110"/>
                  </a:lnTo>
                  <a:lnTo>
                    <a:pt x="0" y="637743"/>
                  </a:lnTo>
                  <a:lnTo>
                    <a:pt x="1104" y="650773"/>
                  </a:lnTo>
                  <a:lnTo>
                    <a:pt x="8280" y="664603"/>
                  </a:lnTo>
                  <a:lnTo>
                    <a:pt x="20015" y="678599"/>
                  </a:lnTo>
                  <a:lnTo>
                    <a:pt x="33680" y="690664"/>
                  </a:lnTo>
                  <a:lnTo>
                    <a:pt x="47244" y="698106"/>
                  </a:lnTo>
                  <a:lnTo>
                    <a:pt x="60121" y="699414"/>
                  </a:lnTo>
                  <a:lnTo>
                    <a:pt x="71729" y="693039"/>
                  </a:lnTo>
                  <a:lnTo>
                    <a:pt x="71996" y="692772"/>
                  </a:lnTo>
                  <a:lnTo>
                    <a:pt x="72161" y="692429"/>
                  </a:lnTo>
                  <a:lnTo>
                    <a:pt x="104559" y="659714"/>
                  </a:lnTo>
                  <a:lnTo>
                    <a:pt x="142570" y="621322"/>
                  </a:lnTo>
                  <a:lnTo>
                    <a:pt x="254850" y="507923"/>
                  </a:lnTo>
                  <a:lnTo>
                    <a:pt x="254749" y="507619"/>
                  </a:lnTo>
                  <a:lnTo>
                    <a:pt x="254495" y="507022"/>
                  </a:lnTo>
                  <a:lnTo>
                    <a:pt x="284276" y="514769"/>
                  </a:lnTo>
                  <a:lnTo>
                    <a:pt x="314833" y="514413"/>
                  </a:lnTo>
                  <a:lnTo>
                    <a:pt x="340690" y="507022"/>
                  </a:lnTo>
                  <a:lnTo>
                    <a:pt x="344436" y="505955"/>
                  </a:lnTo>
                  <a:lnTo>
                    <a:pt x="371398" y="489356"/>
                  </a:lnTo>
                  <a:lnTo>
                    <a:pt x="404939" y="444550"/>
                  </a:lnTo>
                  <a:lnTo>
                    <a:pt x="405993" y="441236"/>
                  </a:lnTo>
                  <a:close/>
                </a:path>
                <a:path w="3432175" h="699770">
                  <a:moveTo>
                    <a:pt x="414477" y="399694"/>
                  </a:moveTo>
                  <a:lnTo>
                    <a:pt x="402615" y="387680"/>
                  </a:lnTo>
                  <a:lnTo>
                    <a:pt x="398094" y="386283"/>
                  </a:lnTo>
                  <a:lnTo>
                    <a:pt x="392049" y="392125"/>
                  </a:lnTo>
                  <a:lnTo>
                    <a:pt x="391858" y="392303"/>
                  </a:lnTo>
                  <a:lnTo>
                    <a:pt x="378942" y="405231"/>
                  </a:lnTo>
                  <a:lnTo>
                    <a:pt x="354291" y="430301"/>
                  </a:lnTo>
                  <a:lnTo>
                    <a:pt x="352831" y="430898"/>
                  </a:lnTo>
                  <a:lnTo>
                    <a:pt x="350824" y="430898"/>
                  </a:lnTo>
                  <a:lnTo>
                    <a:pt x="350329" y="430834"/>
                  </a:lnTo>
                  <a:lnTo>
                    <a:pt x="289382" y="414324"/>
                  </a:lnTo>
                  <a:lnTo>
                    <a:pt x="287832" y="412762"/>
                  </a:lnTo>
                  <a:lnTo>
                    <a:pt x="271094" y="349643"/>
                  </a:lnTo>
                  <a:lnTo>
                    <a:pt x="271653" y="347510"/>
                  </a:lnTo>
                  <a:lnTo>
                    <a:pt x="302158" y="316687"/>
                  </a:lnTo>
                  <a:lnTo>
                    <a:pt x="302171" y="316496"/>
                  </a:lnTo>
                  <a:lnTo>
                    <a:pt x="315556" y="303098"/>
                  </a:lnTo>
                  <a:lnTo>
                    <a:pt x="316509" y="301993"/>
                  </a:lnTo>
                  <a:lnTo>
                    <a:pt x="316699" y="301688"/>
                  </a:lnTo>
                  <a:lnTo>
                    <a:pt x="317576" y="300431"/>
                  </a:lnTo>
                  <a:lnTo>
                    <a:pt x="318871" y="297014"/>
                  </a:lnTo>
                  <a:lnTo>
                    <a:pt x="318782" y="294360"/>
                  </a:lnTo>
                  <a:lnTo>
                    <a:pt x="318363" y="293039"/>
                  </a:lnTo>
                  <a:lnTo>
                    <a:pt x="318071" y="292354"/>
                  </a:lnTo>
                  <a:lnTo>
                    <a:pt x="317461" y="291261"/>
                  </a:lnTo>
                  <a:lnTo>
                    <a:pt x="317347" y="290995"/>
                  </a:lnTo>
                  <a:lnTo>
                    <a:pt x="304838" y="281101"/>
                  </a:lnTo>
                  <a:lnTo>
                    <a:pt x="304126" y="281101"/>
                  </a:lnTo>
                  <a:lnTo>
                    <a:pt x="301650" y="280987"/>
                  </a:lnTo>
                  <a:lnTo>
                    <a:pt x="299872" y="280873"/>
                  </a:lnTo>
                  <a:lnTo>
                    <a:pt x="298094" y="280873"/>
                  </a:lnTo>
                  <a:lnTo>
                    <a:pt x="254393" y="289471"/>
                  </a:lnTo>
                  <a:lnTo>
                    <a:pt x="215963" y="315252"/>
                  </a:lnTo>
                  <a:lnTo>
                    <a:pt x="184213" y="375208"/>
                  </a:lnTo>
                  <a:lnTo>
                    <a:pt x="182410" y="408559"/>
                  </a:lnTo>
                  <a:lnTo>
                    <a:pt x="189966" y="441159"/>
                  </a:lnTo>
                  <a:lnTo>
                    <a:pt x="406019" y="441159"/>
                  </a:lnTo>
                  <a:lnTo>
                    <a:pt x="409270" y="430898"/>
                  </a:lnTo>
                  <a:lnTo>
                    <a:pt x="411454" y="424027"/>
                  </a:lnTo>
                  <a:lnTo>
                    <a:pt x="414083" y="402704"/>
                  </a:lnTo>
                  <a:lnTo>
                    <a:pt x="414477" y="399694"/>
                  </a:lnTo>
                  <a:close/>
                </a:path>
                <a:path w="3432175" h="699770">
                  <a:moveTo>
                    <a:pt x="725208" y="155765"/>
                  </a:moveTo>
                  <a:lnTo>
                    <a:pt x="722909" y="140271"/>
                  </a:lnTo>
                  <a:lnTo>
                    <a:pt x="719658" y="132397"/>
                  </a:lnTo>
                  <a:lnTo>
                    <a:pt x="718083" y="128574"/>
                  </a:lnTo>
                  <a:lnTo>
                    <a:pt x="715518" y="124637"/>
                  </a:lnTo>
                  <a:lnTo>
                    <a:pt x="713219" y="121094"/>
                  </a:lnTo>
                  <a:lnTo>
                    <a:pt x="711098" y="117995"/>
                  </a:lnTo>
                  <a:lnTo>
                    <a:pt x="707034" y="116446"/>
                  </a:lnTo>
                  <a:lnTo>
                    <a:pt x="661619" y="124637"/>
                  </a:lnTo>
                  <a:lnTo>
                    <a:pt x="654748" y="113118"/>
                  </a:lnTo>
                  <a:lnTo>
                    <a:pt x="646798" y="102323"/>
                  </a:lnTo>
                  <a:lnTo>
                    <a:pt x="637857" y="92278"/>
                  </a:lnTo>
                  <a:lnTo>
                    <a:pt x="630745" y="85623"/>
                  </a:lnTo>
                  <a:lnTo>
                    <a:pt x="627989" y="83045"/>
                  </a:lnTo>
                  <a:lnTo>
                    <a:pt x="652373" y="52171"/>
                  </a:lnTo>
                  <a:lnTo>
                    <a:pt x="652487" y="50088"/>
                  </a:lnTo>
                  <a:lnTo>
                    <a:pt x="652589" y="48285"/>
                  </a:lnTo>
                  <a:lnTo>
                    <a:pt x="650582" y="45250"/>
                  </a:lnTo>
                  <a:lnTo>
                    <a:pt x="610819" y="16967"/>
                  </a:lnTo>
                  <a:lnTo>
                    <a:pt x="597319" y="14236"/>
                  </a:lnTo>
                  <a:lnTo>
                    <a:pt x="593077" y="15760"/>
                  </a:lnTo>
                  <a:lnTo>
                    <a:pt x="577938" y="34937"/>
                  </a:lnTo>
                  <a:lnTo>
                    <a:pt x="577938" y="181851"/>
                  </a:lnTo>
                  <a:lnTo>
                    <a:pt x="576694" y="206971"/>
                  </a:lnTo>
                  <a:lnTo>
                    <a:pt x="565188" y="229400"/>
                  </a:lnTo>
                  <a:lnTo>
                    <a:pt x="545325" y="246710"/>
                  </a:lnTo>
                  <a:lnTo>
                    <a:pt x="519010" y="256489"/>
                  </a:lnTo>
                  <a:lnTo>
                    <a:pt x="490956" y="256514"/>
                  </a:lnTo>
                  <a:lnTo>
                    <a:pt x="468172" y="247878"/>
                  </a:lnTo>
                  <a:lnTo>
                    <a:pt x="466394" y="247205"/>
                  </a:lnTo>
                  <a:lnTo>
                    <a:pt x="447916" y="230187"/>
                  </a:lnTo>
                  <a:lnTo>
                    <a:pt x="438162" y="207060"/>
                  </a:lnTo>
                  <a:lnTo>
                    <a:pt x="439369" y="182613"/>
                  </a:lnTo>
                  <a:lnTo>
                    <a:pt x="439445" y="181851"/>
                  </a:lnTo>
                  <a:lnTo>
                    <a:pt x="450913" y="159512"/>
                  </a:lnTo>
                  <a:lnTo>
                    <a:pt x="470789" y="142201"/>
                  </a:lnTo>
                  <a:lnTo>
                    <a:pt x="497103" y="132410"/>
                  </a:lnTo>
                  <a:lnTo>
                    <a:pt x="525170" y="132410"/>
                  </a:lnTo>
                  <a:lnTo>
                    <a:pt x="549706" y="141693"/>
                  </a:lnTo>
                  <a:lnTo>
                    <a:pt x="568172" y="158724"/>
                  </a:lnTo>
                  <a:lnTo>
                    <a:pt x="577938" y="181851"/>
                  </a:lnTo>
                  <a:lnTo>
                    <a:pt x="577938" y="34937"/>
                  </a:lnTo>
                  <a:lnTo>
                    <a:pt x="565975" y="50088"/>
                  </a:lnTo>
                  <a:lnTo>
                    <a:pt x="554545" y="47218"/>
                  </a:lnTo>
                  <a:lnTo>
                    <a:pt x="542836" y="45085"/>
                  </a:lnTo>
                  <a:lnTo>
                    <a:pt x="530860" y="43700"/>
                  </a:lnTo>
                  <a:lnTo>
                    <a:pt x="518655" y="43103"/>
                  </a:lnTo>
                  <a:lnTo>
                    <a:pt x="511962" y="5181"/>
                  </a:lnTo>
                  <a:lnTo>
                    <a:pt x="509041" y="2400"/>
                  </a:lnTo>
                  <a:lnTo>
                    <a:pt x="505155" y="1638"/>
                  </a:lnTo>
                  <a:lnTo>
                    <a:pt x="497166" y="444"/>
                  </a:lnTo>
                  <a:lnTo>
                    <a:pt x="489204" y="0"/>
                  </a:lnTo>
                  <a:lnTo>
                    <a:pt x="481304" y="292"/>
                  </a:lnTo>
                  <a:lnTo>
                    <a:pt x="441261" y="14439"/>
                  </a:lnTo>
                  <a:lnTo>
                    <a:pt x="439343" y="18173"/>
                  </a:lnTo>
                  <a:lnTo>
                    <a:pt x="446049" y="56184"/>
                  </a:lnTo>
                  <a:lnTo>
                    <a:pt x="432396" y="62166"/>
                  </a:lnTo>
                  <a:lnTo>
                    <a:pt x="419455" y="69100"/>
                  </a:lnTo>
                  <a:lnTo>
                    <a:pt x="407276" y="76949"/>
                  </a:lnTo>
                  <a:lnTo>
                    <a:pt x="395922" y="85623"/>
                  </a:lnTo>
                  <a:lnTo>
                    <a:pt x="360921" y="64211"/>
                  </a:lnTo>
                  <a:lnTo>
                    <a:pt x="325666" y="91300"/>
                  </a:lnTo>
                  <a:lnTo>
                    <a:pt x="315988" y="115227"/>
                  </a:lnTo>
                  <a:lnTo>
                    <a:pt x="317512" y="118986"/>
                  </a:lnTo>
                  <a:lnTo>
                    <a:pt x="352628" y="140449"/>
                  </a:lnTo>
                  <a:lnTo>
                    <a:pt x="348183" y="150622"/>
                  </a:lnTo>
                  <a:lnTo>
                    <a:pt x="344538" y="161074"/>
                  </a:lnTo>
                  <a:lnTo>
                    <a:pt x="341718" y="171742"/>
                  </a:lnTo>
                  <a:lnTo>
                    <a:pt x="339750" y="182613"/>
                  </a:lnTo>
                  <a:lnTo>
                    <a:pt x="294411" y="190792"/>
                  </a:lnTo>
                  <a:lnTo>
                    <a:pt x="291172" y="193522"/>
                  </a:lnTo>
                  <a:lnTo>
                    <a:pt x="290144" y="197040"/>
                  </a:lnTo>
                  <a:lnTo>
                    <a:pt x="287489" y="215925"/>
                  </a:lnTo>
                  <a:lnTo>
                    <a:pt x="289788" y="231419"/>
                  </a:lnTo>
                  <a:lnTo>
                    <a:pt x="294601" y="243103"/>
                  </a:lnTo>
                  <a:lnTo>
                    <a:pt x="299478" y="250583"/>
                  </a:lnTo>
                  <a:lnTo>
                    <a:pt x="301586" y="253695"/>
                  </a:lnTo>
                  <a:lnTo>
                    <a:pt x="305663" y="255257"/>
                  </a:lnTo>
                  <a:lnTo>
                    <a:pt x="346570" y="247878"/>
                  </a:lnTo>
                  <a:lnTo>
                    <a:pt x="351764" y="260197"/>
                  </a:lnTo>
                  <a:lnTo>
                    <a:pt x="358114" y="271868"/>
                  </a:lnTo>
                  <a:lnTo>
                    <a:pt x="365544" y="282854"/>
                  </a:lnTo>
                  <a:lnTo>
                    <a:pt x="373989" y="293116"/>
                  </a:lnTo>
                  <a:lnTo>
                    <a:pt x="346951" y="327380"/>
                  </a:lnTo>
                  <a:lnTo>
                    <a:pt x="375666" y="357720"/>
                  </a:lnTo>
                  <a:lnTo>
                    <a:pt x="399529" y="364807"/>
                  </a:lnTo>
                  <a:lnTo>
                    <a:pt x="400824" y="364794"/>
                  </a:lnTo>
                  <a:lnTo>
                    <a:pt x="404685" y="364096"/>
                  </a:lnTo>
                  <a:lnTo>
                    <a:pt x="407098" y="362724"/>
                  </a:lnTo>
                  <a:lnTo>
                    <a:pt x="430695" y="332828"/>
                  </a:lnTo>
                  <a:lnTo>
                    <a:pt x="446366" y="338518"/>
                  </a:lnTo>
                  <a:lnTo>
                    <a:pt x="462749" y="342747"/>
                  </a:lnTo>
                  <a:lnTo>
                    <a:pt x="479742" y="345452"/>
                  </a:lnTo>
                  <a:lnTo>
                    <a:pt x="497230" y="346557"/>
                  </a:lnTo>
                  <a:lnTo>
                    <a:pt x="503923" y="384492"/>
                  </a:lnTo>
                  <a:lnTo>
                    <a:pt x="506831" y="387273"/>
                  </a:lnTo>
                  <a:lnTo>
                    <a:pt x="510730" y="388035"/>
                  </a:lnTo>
                  <a:lnTo>
                    <a:pt x="518706" y="389229"/>
                  </a:lnTo>
                  <a:lnTo>
                    <a:pt x="526669" y="389674"/>
                  </a:lnTo>
                  <a:lnTo>
                    <a:pt x="534581" y="389382"/>
                  </a:lnTo>
                  <a:lnTo>
                    <a:pt x="571042" y="377253"/>
                  </a:lnTo>
                  <a:lnTo>
                    <a:pt x="576541" y="371513"/>
                  </a:lnTo>
                  <a:lnTo>
                    <a:pt x="569823" y="333489"/>
                  </a:lnTo>
                  <a:lnTo>
                    <a:pt x="571322" y="332828"/>
                  </a:lnTo>
                  <a:lnTo>
                    <a:pt x="583476" y="327507"/>
                  </a:lnTo>
                  <a:lnTo>
                    <a:pt x="596417" y="320573"/>
                  </a:lnTo>
                  <a:lnTo>
                    <a:pt x="608596" y="312724"/>
                  </a:lnTo>
                  <a:lnTo>
                    <a:pt x="619963" y="304038"/>
                  </a:lnTo>
                  <a:lnTo>
                    <a:pt x="653935" y="324827"/>
                  </a:lnTo>
                  <a:lnTo>
                    <a:pt x="685495" y="304038"/>
                  </a:lnTo>
                  <a:lnTo>
                    <a:pt x="690206" y="298361"/>
                  </a:lnTo>
                  <a:lnTo>
                    <a:pt x="696201" y="286677"/>
                  </a:lnTo>
                  <a:lnTo>
                    <a:pt x="698842" y="278066"/>
                  </a:lnTo>
                  <a:lnTo>
                    <a:pt x="699884" y="274421"/>
                  </a:lnTo>
                  <a:lnTo>
                    <a:pt x="698360" y="270687"/>
                  </a:lnTo>
                  <a:lnTo>
                    <a:pt x="675157" y="256514"/>
                  </a:lnTo>
                  <a:lnTo>
                    <a:pt x="663244" y="249224"/>
                  </a:lnTo>
                  <a:lnTo>
                    <a:pt x="669328" y="234645"/>
                  </a:lnTo>
                  <a:lnTo>
                    <a:pt x="673798" y="219557"/>
                  </a:lnTo>
                  <a:lnTo>
                    <a:pt x="676554" y="204063"/>
                  </a:lnTo>
                  <a:lnTo>
                    <a:pt x="677506" y="188264"/>
                  </a:lnTo>
                  <a:lnTo>
                    <a:pt x="718299" y="180911"/>
                  </a:lnTo>
                  <a:lnTo>
                    <a:pt x="721525" y="178181"/>
                  </a:lnTo>
                  <a:lnTo>
                    <a:pt x="722553" y="174650"/>
                  </a:lnTo>
                  <a:lnTo>
                    <a:pt x="725208" y="155765"/>
                  </a:lnTo>
                  <a:close/>
                </a:path>
                <a:path w="3432175" h="699770">
                  <a:moveTo>
                    <a:pt x="2878201" y="254330"/>
                  </a:moveTo>
                  <a:lnTo>
                    <a:pt x="2845193" y="238950"/>
                  </a:lnTo>
                  <a:lnTo>
                    <a:pt x="2834017" y="240499"/>
                  </a:lnTo>
                  <a:lnTo>
                    <a:pt x="2812186" y="254330"/>
                  </a:lnTo>
                  <a:lnTo>
                    <a:pt x="2812186" y="355866"/>
                  </a:lnTo>
                  <a:lnTo>
                    <a:pt x="2807106" y="355866"/>
                  </a:lnTo>
                  <a:lnTo>
                    <a:pt x="2790875" y="359105"/>
                  </a:lnTo>
                  <a:lnTo>
                    <a:pt x="2777629" y="367931"/>
                  </a:lnTo>
                  <a:lnTo>
                    <a:pt x="2768689" y="381025"/>
                  </a:lnTo>
                  <a:lnTo>
                    <a:pt x="2765412" y="397040"/>
                  </a:lnTo>
                  <a:lnTo>
                    <a:pt x="2768689" y="413067"/>
                  </a:lnTo>
                  <a:lnTo>
                    <a:pt x="2777629" y="426161"/>
                  </a:lnTo>
                  <a:lnTo>
                    <a:pt x="2790875" y="434975"/>
                  </a:lnTo>
                  <a:lnTo>
                    <a:pt x="2807106" y="438200"/>
                  </a:lnTo>
                  <a:lnTo>
                    <a:pt x="2812186" y="438200"/>
                  </a:lnTo>
                  <a:lnTo>
                    <a:pt x="2812186" y="566547"/>
                  </a:lnTo>
                  <a:lnTo>
                    <a:pt x="2845193" y="581939"/>
                  </a:lnTo>
                  <a:lnTo>
                    <a:pt x="2856928" y="580402"/>
                  </a:lnTo>
                  <a:lnTo>
                    <a:pt x="2865831" y="576986"/>
                  </a:lnTo>
                  <a:lnTo>
                    <a:pt x="2871482" y="573582"/>
                  </a:lnTo>
                  <a:lnTo>
                    <a:pt x="2876131" y="569899"/>
                  </a:lnTo>
                  <a:lnTo>
                    <a:pt x="2878201" y="566547"/>
                  </a:lnTo>
                  <a:lnTo>
                    <a:pt x="2878201" y="254330"/>
                  </a:lnTo>
                  <a:close/>
                </a:path>
                <a:path w="3432175" h="699770">
                  <a:moveTo>
                    <a:pt x="3284372" y="219062"/>
                  </a:moveTo>
                  <a:lnTo>
                    <a:pt x="3238462" y="200901"/>
                  </a:lnTo>
                  <a:lnTo>
                    <a:pt x="3222142" y="202730"/>
                  </a:lnTo>
                  <a:lnTo>
                    <a:pt x="3209747" y="206756"/>
                  </a:lnTo>
                  <a:lnTo>
                    <a:pt x="3201886" y="210781"/>
                  </a:lnTo>
                  <a:lnTo>
                    <a:pt x="3195434" y="215099"/>
                  </a:lnTo>
                  <a:lnTo>
                    <a:pt x="3192564" y="219062"/>
                  </a:lnTo>
                  <a:lnTo>
                    <a:pt x="3192564" y="353542"/>
                  </a:lnTo>
                  <a:lnTo>
                    <a:pt x="3009760" y="353542"/>
                  </a:lnTo>
                  <a:lnTo>
                    <a:pt x="3009760" y="219062"/>
                  </a:lnTo>
                  <a:lnTo>
                    <a:pt x="3006890" y="215099"/>
                  </a:lnTo>
                  <a:lnTo>
                    <a:pt x="3003194" y="212610"/>
                  </a:lnTo>
                  <a:lnTo>
                    <a:pt x="2994025" y="205841"/>
                  </a:lnTo>
                  <a:lnTo>
                    <a:pt x="2986862" y="202361"/>
                  </a:lnTo>
                  <a:lnTo>
                    <a:pt x="2978035" y="201079"/>
                  </a:lnTo>
                  <a:lnTo>
                    <a:pt x="2963837" y="200901"/>
                  </a:lnTo>
                  <a:lnTo>
                    <a:pt x="2948305" y="202730"/>
                  </a:lnTo>
                  <a:lnTo>
                    <a:pt x="2917926" y="219062"/>
                  </a:lnTo>
                  <a:lnTo>
                    <a:pt x="2917926" y="587756"/>
                  </a:lnTo>
                  <a:lnTo>
                    <a:pt x="2963837" y="605929"/>
                  </a:lnTo>
                  <a:lnTo>
                    <a:pt x="2980169" y="604100"/>
                  </a:lnTo>
                  <a:lnTo>
                    <a:pt x="2992577" y="600075"/>
                  </a:lnTo>
                  <a:lnTo>
                    <a:pt x="3000438" y="596049"/>
                  </a:lnTo>
                  <a:lnTo>
                    <a:pt x="3006890" y="591705"/>
                  </a:lnTo>
                  <a:lnTo>
                    <a:pt x="3009760" y="587756"/>
                  </a:lnTo>
                  <a:lnTo>
                    <a:pt x="3009760" y="440550"/>
                  </a:lnTo>
                  <a:lnTo>
                    <a:pt x="3192564" y="440550"/>
                  </a:lnTo>
                  <a:lnTo>
                    <a:pt x="3192564" y="587756"/>
                  </a:lnTo>
                  <a:lnTo>
                    <a:pt x="3195434" y="591705"/>
                  </a:lnTo>
                  <a:lnTo>
                    <a:pt x="3208299" y="600989"/>
                  </a:lnTo>
                  <a:lnTo>
                    <a:pt x="3215449" y="604456"/>
                  </a:lnTo>
                  <a:lnTo>
                    <a:pt x="3224276" y="605739"/>
                  </a:lnTo>
                  <a:lnTo>
                    <a:pt x="3238462" y="605929"/>
                  </a:lnTo>
                  <a:lnTo>
                    <a:pt x="3254019" y="604100"/>
                  </a:lnTo>
                  <a:lnTo>
                    <a:pt x="3284372" y="587756"/>
                  </a:lnTo>
                  <a:lnTo>
                    <a:pt x="3284372" y="219062"/>
                  </a:lnTo>
                  <a:close/>
                </a:path>
                <a:path w="3432175" h="699770">
                  <a:moveTo>
                    <a:pt x="3431844" y="397040"/>
                  </a:moveTo>
                  <a:lnTo>
                    <a:pt x="3428568" y="381025"/>
                  </a:lnTo>
                  <a:lnTo>
                    <a:pt x="3419627" y="367931"/>
                  </a:lnTo>
                  <a:lnTo>
                    <a:pt x="3406368" y="359105"/>
                  </a:lnTo>
                  <a:lnTo>
                    <a:pt x="3390138" y="355866"/>
                  </a:lnTo>
                  <a:lnTo>
                    <a:pt x="3390138" y="254330"/>
                  </a:lnTo>
                  <a:lnTo>
                    <a:pt x="3357118" y="238950"/>
                  </a:lnTo>
                  <a:lnTo>
                    <a:pt x="3345396" y="240499"/>
                  </a:lnTo>
                  <a:lnTo>
                    <a:pt x="3336506" y="243903"/>
                  </a:lnTo>
                  <a:lnTo>
                    <a:pt x="3330854" y="247307"/>
                  </a:lnTo>
                  <a:lnTo>
                    <a:pt x="3326206" y="250990"/>
                  </a:lnTo>
                  <a:lnTo>
                    <a:pt x="3324148" y="254330"/>
                  </a:lnTo>
                  <a:lnTo>
                    <a:pt x="3324148" y="566547"/>
                  </a:lnTo>
                  <a:lnTo>
                    <a:pt x="3357118" y="581939"/>
                  </a:lnTo>
                  <a:lnTo>
                    <a:pt x="3368319" y="580402"/>
                  </a:lnTo>
                  <a:lnTo>
                    <a:pt x="3390138" y="566547"/>
                  </a:lnTo>
                  <a:lnTo>
                    <a:pt x="3390138" y="438213"/>
                  </a:lnTo>
                  <a:lnTo>
                    <a:pt x="3406368" y="434975"/>
                  </a:lnTo>
                  <a:lnTo>
                    <a:pt x="3419627" y="426161"/>
                  </a:lnTo>
                  <a:lnTo>
                    <a:pt x="3428568" y="413067"/>
                  </a:lnTo>
                  <a:lnTo>
                    <a:pt x="3431844" y="397040"/>
                  </a:lnTo>
                  <a:close/>
                </a:path>
              </a:pathLst>
            </a:custGeom>
            <a:solidFill>
              <a:srgbClr val="FFFFFF"/>
            </a:solidFill>
          </p:spPr>
          <p:txBody>
            <a:bodyPr wrap="square" lIns="0" tIns="0" rIns="0" bIns="0" rtlCol="0"/>
            <a:lstStyle/>
            <a:p>
              <a:endParaRPr>
                <a:latin typeface="GE Inspira" panose="020F0603030400020203" pitchFamily="34" charset="0"/>
              </a:endParaRPr>
            </a:p>
          </p:txBody>
        </p:sp>
        <p:pic>
          <p:nvPicPr>
            <p:cNvPr id="21" name="object 21"/>
            <p:cNvPicPr/>
            <p:nvPr/>
          </p:nvPicPr>
          <p:blipFill>
            <a:blip r:embed="rId7" cstate="print"/>
            <a:stretch>
              <a:fillRect/>
            </a:stretch>
          </p:blipFill>
          <p:spPr>
            <a:xfrm>
              <a:off x="1371942" y="6301045"/>
              <a:ext cx="215833" cy="187040"/>
            </a:xfrm>
            <a:prstGeom prst="rect">
              <a:avLst/>
            </a:prstGeom>
          </p:spPr>
        </p:pic>
        <p:sp>
          <p:nvSpPr>
            <p:cNvPr id="22" name="object 22"/>
            <p:cNvSpPr/>
            <p:nvPr/>
          </p:nvSpPr>
          <p:spPr>
            <a:xfrm>
              <a:off x="1294851" y="6255811"/>
              <a:ext cx="314960" cy="316865"/>
            </a:xfrm>
            <a:custGeom>
              <a:avLst/>
              <a:gdLst/>
              <a:ahLst/>
              <a:cxnLst/>
              <a:rect l="l" t="t" r="r" b="b"/>
              <a:pathLst>
                <a:path w="314959" h="316865">
                  <a:moveTo>
                    <a:pt x="22174" y="0"/>
                  </a:moveTo>
                  <a:lnTo>
                    <a:pt x="4279" y="0"/>
                  </a:lnTo>
                  <a:lnTo>
                    <a:pt x="0" y="2387"/>
                  </a:lnTo>
                  <a:lnTo>
                    <a:pt x="0" y="313550"/>
                  </a:lnTo>
                  <a:lnTo>
                    <a:pt x="2997" y="316547"/>
                  </a:lnTo>
                  <a:lnTo>
                    <a:pt x="312115" y="316547"/>
                  </a:lnTo>
                  <a:lnTo>
                    <a:pt x="314490" y="312013"/>
                  </a:lnTo>
                  <a:lnTo>
                    <a:pt x="314490" y="294119"/>
                  </a:lnTo>
                  <a:lnTo>
                    <a:pt x="312115" y="289826"/>
                  </a:lnTo>
                  <a:lnTo>
                    <a:pt x="303288" y="289826"/>
                  </a:lnTo>
                  <a:lnTo>
                    <a:pt x="29718" y="289826"/>
                  </a:lnTo>
                  <a:lnTo>
                    <a:pt x="26708" y="286829"/>
                  </a:lnTo>
                  <a:lnTo>
                    <a:pt x="26708" y="2387"/>
                  </a:lnTo>
                  <a:lnTo>
                    <a:pt x="22174" y="0"/>
                  </a:lnTo>
                  <a:close/>
                </a:path>
              </a:pathLst>
            </a:custGeom>
            <a:solidFill>
              <a:srgbClr val="FFFFFF"/>
            </a:solidFill>
          </p:spPr>
          <p:txBody>
            <a:bodyPr wrap="square" lIns="0" tIns="0" rIns="0" bIns="0" rtlCol="0"/>
            <a:lstStyle/>
            <a:p>
              <a:endParaRPr>
                <a:latin typeface="GE Inspira" panose="020F0603030400020203" pitchFamily="34" charset="0"/>
              </a:endParaRPr>
            </a:p>
          </p:txBody>
        </p:sp>
        <p:pic>
          <p:nvPicPr>
            <p:cNvPr id="23" name="object 23"/>
            <p:cNvPicPr/>
            <p:nvPr/>
          </p:nvPicPr>
          <p:blipFill>
            <a:blip r:embed="rId8" cstate="print"/>
            <a:stretch>
              <a:fillRect/>
            </a:stretch>
          </p:blipFill>
          <p:spPr>
            <a:xfrm>
              <a:off x="954068" y="6302715"/>
              <a:ext cx="215833" cy="187040"/>
            </a:xfrm>
            <a:prstGeom prst="rect">
              <a:avLst/>
            </a:prstGeom>
          </p:spPr>
        </p:pic>
        <p:sp>
          <p:nvSpPr>
            <p:cNvPr id="24" name="object 24"/>
            <p:cNvSpPr/>
            <p:nvPr/>
          </p:nvSpPr>
          <p:spPr>
            <a:xfrm>
              <a:off x="932501" y="6257481"/>
              <a:ext cx="314960" cy="316865"/>
            </a:xfrm>
            <a:custGeom>
              <a:avLst/>
              <a:gdLst/>
              <a:ahLst/>
              <a:cxnLst/>
              <a:rect l="l" t="t" r="r" b="b"/>
              <a:pathLst>
                <a:path w="314959" h="316865">
                  <a:moveTo>
                    <a:pt x="310210" y="0"/>
                  </a:moveTo>
                  <a:lnTo>
                    <a:pt x="292315" y="0"/>
                  </a:lnTo>
                  <a:lnTo>
                    <a:pt x="287782" y="2387"/>
                  </a:lnTo>
                  <a:lnTo>
                    <a:pt x="287782" y="286829"/>
                  </a:lnTo>
                  <a:lnTo>
                    <a:pt x="284772" y="289826"/>
                  </a:lnTo>
                  <a:lnTo>
                    <a:pt x="11201" y="289826"/>
                  </a:lnTo>
                  <a:lnTo>
                    <a:pt x="2374" y="289826"/>
                  </a:lnTo>
                  <a:lnTo>
                    <a:pt x="0" y="294119"/>
                  </a:lnTo>
                  <a:lnTo>
                    <a:pt x="0" y="312013"/>
                  </a:lnTo>
                  <a:lnTo>
                    <a:pt x="2374" y="316547"/>
                  </a:lnTo>
                  <a:lnTo>
                    <a:pt x="311492" y="316547"/>
                  </a:lnTo>
                  <a:lnTo>
                    <a:pt x="314490" y="313550"/>
                  </a:lnTo>
                  <a:lnTo>
                    <a:pt x="314490" y="2387"/>
                  </a:lnTo>
                  <a:lnTo>
                    <a:pt x="310210" y="0"/>
                  </a:lnTo>
                  <a:close/>
                </a:path>
              </a:pathLst>
            </a:custGeom>
            <a:solidFill>
              <a:srgbClr val="FFFFFF"/>
            </a:solidFill>
          </p:spPr>
          <p:txBody>
            <a:bodyPr wrap="square" lIns="0" tIns="0" rIns="0" bIns="0" rtlCol="0"/>
            <a:lstStyle/>
            <a:p>
              <a:endParaRPr>
                <a:latin typeface="GE Inspira" panose="020F0603030400020203" pitchFamily="34" charset="0"/>
              </a:endParaRPr>
            </a:p>
          </p:txBody>
        </p:sp>
        <p:pic>
          <p:nvPicPr>
            <p:cNvPr id="25" name="object 25"/>
            <p:cNvPicPr/>
            <p:nvPr/>
          </p:nvPicPr>
          <p:blipFill>
            <a:blip r:embed="rId9" cstate="print"/>
            <a:stretch>
              <a:fillRect/>
            </a:stretch>
          </p:blipFill>
          <p:spPr>
            <a:xfrm>
              <a:off x="954068" y="6692409"/>
              <a:ext cx="215833" cy="187040"/>
            </a:xfrm>
            <a:prstGeom prst="rect">
              <a:avLst/>
            </a:prstGeom>
          </p:spPr>
        </p:pic>
        <p:sp>
          <p:nvSpPr>
            <p:cNvPr id="26" name="object 26"/>
            <p:cNvSpPr/>
            <p:nvPr/>
          </p:nvSpPr>
          <p:spPr>
            <a:xfrm>
              <a:off x="932501" y="6608136"/>
              <a:ext cx="314960" cy="316865"/>
            </a:xfrm>
            <a:custGeom>
              <a:avLst/>
              <a:gdLst/>
              <a:ahLst/>
              <a:cxnLst/>
              <a:rect l="l" t="t" r="r" b="b"/>
              <a:pathLst>
                <a:path w="314959" h="316865">
                  <a:moveTo>
                    <a:pt x="311492" y="0"/>
                  </a:moveTo>
                  <a:lnTo>
                    <a:pt x="2374" y="0"/>
                  </a:lnTo>
                  <a:lnTo>
                    <a:pt x="0" y="4533"/>
                  </a:lnTo>
                  <a:lnTo>
                    <a:pt x="0" y="22428"/>
                  </a:lnTo>
                  <a:lnTo>
                    <a:pt x="2374" y="26720"/>
                  </a:lnTo>
                  <a:lnTo>
                    <a:pt x="11201" y="26720"/>
                  </a:lnTo>
                  <a:lnTo>
                    <a:pt x="284772" y="26720"/>
                  </a:lnTo>
                  <a:lnTo>
                    <a:pt x="287782" y="29718"/>
                  </a:lnTo>
                  <a:lnTo>
                    <a:pt x="287782" y="314159"/>
                  </a:lnTo>
                  <a:lnTo>
                    <a:pt x="292315" y="316547"/>
                  </a:lnTo>
                  <a:lnTo>
                    <a:pt x="310210" y="316547"/>
                  </a:lnTo>
                  <a:lnTo>
                    <a:pt x="314490" y="314159"/>
                  </a:lnTo>
                  <a:lnTo>
                    <a:pt x="314490" y="2997"/>
                  </a:lnTo>
                  <a:lnTo>
                    <a:pt x="311492" y="0"/>
                  </a:lnTo>
                  <a:close/>
                </a:path>
              </a:pathLst>
            </a:custGeom>
            <a:solidFill>
              <a:srgbClr val="FFFFFF"/>
            </a:solidFill>
          </p:spPr>
          <p:txBody>
            <a:bodyPr wrap="square" lIns="0" tIns="0" rIns="0" bIns="0" rtlCol="0"/>
            <a:lstStyle/>
            <a:p>
              <a:endParaRPr>
                <a:latin typeface="GE Inspira" panose="020F0603030400020203" pitchFamily="34" charset="0"/>
              </a:endParaRPr>
            </a:p>
          </p:txBody>
        </p:sp>
        <p:pic>
          <p:nvPicPr>
            <p:cNvPr id="27" name="object 27"/>
            <p:cNvPicPr/>
            <p:nvPr/>
          </p:nvPicPr>
          <p:blipFill>
            <a:blip r:embed="rId10" cstate="print"/>
            <a:stretch>
              <a:fillRect/>
            </a:stretch>
          </p:blipFill>
          <p:spPr>
            <a:xfrm>
              <a:off x="1371942" y="6690739"/>
              <a:ext cx="215833" cy="187040"/>
            </a:xfrm>
            <a:prstGeom prst="rect">
              <a:avLst/>
            </a:prstGeom>
          </p:spPr>
        </p:pic>
        <p:sp>
          <p:nvSpPr>
            <p:cNvPr id="28" name="object 28"/>
            <p:cNvSpPr/>
            <p:nvPr/>
          </p:nvSpPr>
          <p:spPr>
            <a:xfrm>
              <a:off x="1294841" y="6266954"/>
              <a:ext cx="3011170" cy="656590"/>
            </a:xfrm>
            <a:custGeom>
              <a:avLst/>
              <a:gdLst/>
              <a:ahLst/>
              <a:cxnLst/>
              <a:rect l="l" t="t" r="r" b="b"/>
              <a:pathLst>
                <a:path w="3011170" h="656590">
                  <a:moveTo>
                    <a:pt x="314490" y="344055"/>
                  </a:moveTo>
                  <a:lnTo>
                    <a:pt x="312115" y="339521"/>
                  </a:lnTo>
                  <a:lnTo>
                    <a:pt x="2997" y="339521"/>
                  </a:lnTo>
                  <a:lnTo>
                    <a:pt x="0" y="342519"/>
                  </a:lnTo>
                  <a:lnTo>
                    <a:pt x="0" y="653681"/>
                  </a:lnTo>
                  <a:lnTo>
                    <a:pt x="4279" y="656069"/>
                  </a:lnTo>
                  <a:lnTo>
                    <a:pt x="22174" y="656069"/>
                  </a:lnTo>
                  <a:lnTo>
                    <a:pt x="26708" y="653681"/>
                  </a:lnTo>
                  <a:lnTo>
                    <a:pt x="26708" y="369239"/>
                  </a:lnTo>
                  <a:lnTo>
                    <a:pt x="29718" y="366242"/>
                  </a:lnTo>
                  <a:lnTo>
                    <a:pt x="303288" y="366242"/>
                  </a:lnTo>
                  <a:lnTo>
                    <a:pt x="312115" y="366242"/>
                  </a:lnTo>
                  <a:lnTo>
                    <a:pt x="314490" y="361950"/>
                  </a:lnTo>
                  <a:lnTo>
                    <a:pt x="314490" y="344055"/>
                  </a:lnTo>
                  <a:close/>
                </a:path>
                <a:path w="3011170" h="656590">
                  <a:moveTo>
                    <a:pt x="2891967" y="149237"/>
                  </a:moveTo>
                  <a:lnTo>
                    <a:pt x="2890456" y="141782"/>
                  </a:lnTo>
                  <a:lnTo>
                    <a:pt x="2886341" y="135686"/>
                  </a:lnTo>
                  <a:lnTo>
                    <a:pt x="2880245" y="131584"/>
                  </a:lnTo>
                  <a:lnTo>
                    <a:pt x="2872778" y="130073"/>
                  </a:lnTo>
                  <a:lnTo>
                    <a:pt x="2843746" y="130073"/>
                  </a:lnTo>
                  <a:lnTo>
                    <a:pt x="2843746" y="184099"/>
                  </a:lnTo>
                  <a:lnTo>
                    <a:pt x="2843746" y="444893"/>
                  </a:lnTo>
                  <a:lnTo>
                    <a:pt x="2837396" y="451231"/>
                  </a:lnTo>
                  <a:lnTo>
                    <a:pt x="2434336" y="451231"/>
                  </a:lnTo>
                  <a:lnTo>
                    <a:pt x="2427986" y="444893"/>
                  </a:lnTo>
                  <a:lnTo>
                    <a:pt x="2427986" y="184099"/>
                  </a:lnTo>
                  <a:lnTo>
                    <a:pt x="2434336" y="177761"/>
                  </a:lnTo>
                  <a:lnTo>
                    <a:pt x="2837396" y="177761"/>
                  </a:lnTo>
                  <a:lnTo>
                    <a:pt x="2843746" y="184099"/>
                  </a:lnTo>
                  <a:lnTo>
                    <a:pt x="2843746" y="130073"/>
                  </a:lnTo>
                  <a:lnTo>
                    <a:pt x="2400249" y="130073"/>
                  </a:lnTo>
                  <a:lnTo>
                    <a:pt x="2392769" y="131584"/>
                  </a:lnTo>
                  <a:lnTo>
                    <a:pt x="2386660" y="135686"/>
                  </a:lnTo>
                  <a:lnTo>
                    <a:pt x="2382545" y="141782"/>
                  </a:lnTo>
                  <a:lnTo>
                    <a:pt x="2381046" y="149237"/>
                  </a:lnTo>
                  <a:lnTo>
                    <a:pt x="2381123" y="581583"/>
                  </a:lnTo>
                  <a:lnTo>
                    <a:pt x="2443657" y="600862"/>
                  </a:lnTo>
                  <a:lnTo>
                    <a:pt x="2495727" y="608368"/>
                  </a:lnTo>
                  <a:lnTo>
                    <a:pt x="2562796" y="614591"/>
                  </a:lnTo>
                  <a:lnTo>
                    <a:pt x="2642070" y="617181"/>
                  </a:lnTo>
                  <a:lnTo>
                    <a:pt x="2691269" y="616140"/>
                  </a:lnTo>
                  <a:lnTo>
                    <a:pt x="2739479" y="613029"/>
                  </a:lnTo>
                  <a:lnTo>
                    <a:pt x="2786608" y="607847"/>
                  </a:lnTo>
                  <a:lnTo>
                    <a:pt x="2832531" y="600608"/>
                  </a:lnTo>
                  <a:lnTo>
                    <a:pt x="2877172" y="591337"/>
                  </a:lnTo>
                  <a:lnTo>
                    <a:pt x="2891967" y="581583"/>
                  </a:lnTo>
                  <a:lnTo>
                    <a:pt x="2891967" y="451231"/>
                  </a:lnTo>
                  <a:lnTo>
                    <a:pt x="2891967" y="177761"/>
                  </a:lnTo>
                  <a:lnTo>
                    <a:pt x="2891967" y="149237"/>
                  </a:lnTo>
                  <a:close/>
                </a:path>
                <a:path w="3011170" h="656590">
                  <a:moveTo>
                    <a:pt x="3010992" y="114033"/>
                  </a:moveTo>
                  <a:lnTo>
                    <a:pt x="2527096" y="0"/>
                  </a:lnTo>
                  <a:lnTo>
                    <a:pt x="2521902" y="1041"/>
                  </a:lnTo>
                  <a:lnTo>
                    <a:pt x="2513457" y="6705"/>
                  </a:lnTo>
                  <a:lnTo>
                    <a:pt x="2510536" y="11112"/>
                  </a:lnTo>
                  <a:lnTo>
                    <a:pt x="2495893" y="85940"/>
                  </a:lnTo>
                  <a:lnTo>
                    <a:pt x="2495334" y="87947"/>
                  </a:lnTo>
                  <a:lnTo>
                    <a:pt x="2495334" y="94475"/>
                  </a:lnTo>
                  <a:lnTo>
                    <a:pt x="2499741" y="98894"/>
                  </a:lnTo>
                  <a:lnTo>
                    <a:pt x="2872778" y="98806"/>
                  </a:lnTo>
                  <a:lnTo>
                    <a:pt x="2892425" y="102768"/>
                  </a:lnTo>
                  <a:lnTo>
                    <a:pt x="2908490" y="113588"/>
                  </a:lnTo>
                  <a:lnTo>
                    <a:pt x="2919323" y="129616"/>
                  </a:lnTo>
                  <a:lnTo>
                    <a:pt x="2923298" y="149237"/>
                  </a:lnTo>
                  <a:lnTo>
                    <a:pt x="2923209" y="514070"/>
                  </a:lnTo>
                  <a:lnTo>
                    <a:pt x="2925419" y="516293"/>
                  </a:lnTo>
                  <a:lnTo>
                    <a:pt x="2930474" y="516293"/>
                  </a:lnTo>
                  <a:lnTo>
                    <a:pt x="2932328" y="514629"/>
                  </a:lnTo>
                  <a:lnTo>
                    <a:pt x="3010992" y="114033"/>
                  </a:lnTo>
                  <a:close/>
                </a:path>
              </a:pathLst>
            </a:custGeom>
            <a:solidFill>
              <a:srgbClr val="FFFFFF"/>
            </a:solidFill>
          </p:spPr>
          <p:txBody>
            <a:bodyPr wrap="square" lIns="0" tIns="0" rIns="0" bIns="0" rtlCol="0"/>
            <a:lstStyle/>
            <a:p>
              <a:endParaRPr>
                <a:latin typeface="GE Inspira" panose="020F0603030400020203" pitchFamily="34" charset="0"/>
              </a:endParaRPr>
            </a:p>
          </p:txBody>
        </p:sp>
        <p:pic>
          <p:nvPicPr>
            <p:cNvPr id="29" name="object 29"/>
            <p:cNvPicPr/>
            <p:nvPr/>
          </p:nvPicPr>
          <p:blipFill>
            <a:blip r:embed="rId11" cstate="print"/>
            <a:stretch>
              <a:fillRect/>
            </a:stretch>
          </p:blipFill>
          <p:spPr>
            <a:xfrm>
              <a:off x="3802528" y="6469007"/>
              <a:ext cx="260744" cy="221317"/>
            </a:xfrm>
            <a:prstGeom prst="rect">
              <a:avLst/>
            </a:prstGeom>
          </p:spPr>
        </p:pic>
        <p:sp>
          <p:nvSpPr>
            <p:cNvPr id="30" name="object 30"/>
            <p:cNvSpPr/>
            <p:nvPr/>
          </p:nvSpPr>
          <p:spPr>
            <a:xfrm>
              <a:off x="6495540" y="6792144"/>
              <a:ext cx="391160" cy="113664"/>
            </a:xfrm>
            <a:custGeom>
              <a:avLst/>
              <a:gdLst/>
              <a:ahLst/>
              <a:cxnLst/>
              <a:rect l="l" t="t" r="r" b="b"/>
              <a:pathLst>
                <a:path w="391159" h="113665">
                  <a:moveTo>
                    <a:pt x="260032" y="0"/>
                  </a:moveTo>
                  <a:lnTo>
                    <a:pt x="130606" y="0"/>
                  </a:lnTo>
                  <a:lnTo>
                    <a:pt x="130606" y="43053"/>
                  </a:lnTo>
                  <a:lnTo>
                    <a:pt x="124421" y="49949"/>
                  </a:lnTo>
                  <a:lnTo>
                    <a:pt x="6210" y="62852"/>
                  </a:lnTo>
                  <a:lnTo>
                    <a:pt x="0" y="69748"/>
                  </a:lnTo>
                  <a:lnTo>
                    <a:pt x="0" y="108597"/>
                  </a:lnTo>
                  <a:lnTo>
                    <a:pt x="6083" y="113512"/>
                  </a:lnTo>
                  <a:lnTo>
                    <a:pt x="57412" y="102815"/>
                  </a:lnTo>
                  <a:lnTo>
                    <a:pt x="90973" y="98144"/>
                  </a:lnTo>
                  <a:lnTo>
                    <a:pt x="131263" y="96422"/>
                  </a:lnTo>
                  <a:lnTo>
                    <a:pt x="195326" y="96177"/>
                  </a:lnTo>
                  <a:lnTo>
                    <a:pt x="269643" y="98635"/>
                  </a:lnTo>
                  <a:lnTo>
                    <a:pt x="327036" y="104044"/>
                  </a:lnTo>
                  <a:lnTo>
                    <a:pt x="364023" y="109453"/>
                  </a:lnTo>
                  <a:lnTo>
                    <a:pt x="377126" y="111912"/>
                  </a:lnTo>
                  <a:lnTo>
                    <a:pt x="384556" y="113512"/>
                  </a:lnTo>
                  <a:lnTo>
                    <a:pt x="390626" y="108597"/>
                  </a:lnTo>
                  <a:lnTo>
                    <a:pt x="390626" y="69748"/>
                  </a:lnTo>
                  <a:lnTo>
                    <a:pt x="384467" y="62852"/>
                  </a:lnTo>
                  <a:lnTo>
                    <a:pt x="376897" y="62026"/>
                  </a:lnTo>
                  <a:lnTo>
                    <a:pt x="266217" y="49949"/>
                  </a:lnTo>
                  <a:lnTo>
                    <a:pt x="260032" y="43053"/>
                  </a:lnTo>
                  <a:lnTo>
                    <a:pt x="260032" y="0"/>
                  </a:lnTo>
                  <a:close/>
                </a:path>
              </a:pathLst>
            </a:custGeom>
            <a:solidFill>
              <a:srgbClr val="FFFFFF"/>
            </a:solidFill>
          </p:spPr>
          <p:txBody>
            <a:bodyPr wrap="square" lIns="0" tIns="0" rIns="0" bIns="0" rtlCol="0"/>
            <a:lstStyle/>
            <a:p>
              <a:endParaRPr>
                <a:latin typeface="GE Inspira" panose="020F0603030400020203" pitchFamily="34" charset="0"/>
              </a:endParaRPr>
            </a:p>
          </p:txBody>
        </p:sp>
        <p:pic>
          <p:nvPicPr>
            <p:cNvPr id="31" name="object 31"/>
            <p:cNvPicPr/>
            <p:nvPr/>
          </p:nvPicPr>
          <p:blipFill>
            <a:blip r:embed="rId12" cstate="print"/>
            <a:stretch>
              <a:fillRect/>
            </a:stretch>
          </p:blipFill>
          <p:spPr>
            <a:xfrm>
              <a:off x="6359149" y="6253547"/>
              <a:ext cx="663448" cy="497116"/>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0058400" cy="7772400"/>
            <a:chOff x="0" y="0"/>
            <a:chExt cx="10058400" cy="7772400"/>
          </a:xfrm>
        </p:grpSpPr>
        <p:pic>
          <p:nvPicPr>
            <p:cNvPr id="3" name="object 3"/>
            <p:cNvPicPr/>
            <p:nvPr/>
          </p:nvPicPr>
          <p:blipFill>
            <a:blip r:embed="rId2" cstate="print"/>
            <a:stretch>
              <a:fillRect/>
            </a:stretch>
          </p:blipFill>
          <p:spPr>
            <a:xfrm>
              <a:off x="0" y="0"/>
              <a:ext cx="4222750" cy="7772400"/>
            </a:xfrm>
            <a:prstGeom prst="rect">
              <a:avLst/>
            </a:prstGeom>
          </p:spPr>
        </p:pic>
        <p:sp>
          <p:nvSpPr>
            <p:cNvPr id="4" name="object 4"/>
            <p:cNvSpPr/>
            <p:nvPr/>
          </p:nvSpPr>
          <p:spPr>
            <a:xfrm>
              <a:off x="1609344" y="5751576"/>
              <a:ext cx="8449310" cy="1390015"/>
            </a:xfrm>
            <a:custGeom>
              <a:avLst/>
              <a:gdLst/>
              <a:ahLst/>
              <a:cxnLst/>
              <a:rect l="l" t="t" r="r" b="b"/>
              <a:pathLst>
                <a:path w="8449310" h="1390015">
                  <a:moveTo>
                    <a:pt x="8449056" y="0"/>
                  </a:moveTo>
                  <a:lnTo>
                    <a:pt x="0" y="0"/>
                  </a:lnTo>
                  <a:lnTo>
                    <a:pt x="0" y="1389888"/>
                  </a:lnTo>
                  <a:lnTo>
                    <a:pt x="8449056" y="1389888"/>
                  </a:lnTo>
                  <a:lnTo>
                    <a:pt x="8449056" y="0"/>
                  </a:lnTo>
                  <a:close/>
                </a:path>
              </a:pathLst>
            </a:custGeom>
            <a:solidFill>
              <a:srgbClr val="333E47"/>
            </a:solidFill>
          </p:spPr>
          <p:txBody>
            <a:bodyPr wrap="square" lIns="0" tIns="0" rIns="0" bIns="0" rtlCol="0"/>
            <a:lstStyle/>
            <a:p>
              <a:endParaRPr>
                <a:latin typeface="GE Inspira" panose="020F0603030400020203" pitchFamily="34" charset="0"/>
              </a:endParaRPr>
            </a:p>
          </p:txBody>
        </p:sp>
      </p:grpSp>
      <p:sp>
        <p:nvSpPr>
          <p:cNvPr id="5" name="object 5"/>
          <p:cNvSpPr txBox="1"/>
          <p:nvPr/>
        </p:nvSpPr>
        <p:spPr>
          <a:xfrm>
            <a:off x="7871459" y="6308596"/>
            <a:ext cx="1749425" cy="589905"/>
          </a:xfrm>
          <a:prstGeom prst="rect">
            <a:avLst/>
          </a:prstGeom>
        </p:spPr>
        <p:txBody>
          <a:bodyPr vert="horz" wrap="square" lIns="0" tIns="12700" rIns="0" bIns="0" rtlCol="0">
            <a:spAutoFit/>
          </a:bodyPr>
          <a:lstStyle/>
          <a:p>
            <a:pPr marL="38100" marR="30480" indent="27305">
              <a:lnSpc>
                <a:spcPct val="100000"/>
              </a:lnSpc>
              <a:spcBef>
                <a:spcPts val="100"/>
              </a:spcBef>
            </a:pPr>
            <a:r>
              <a:rPr lang="pt-BR" sz="1000" dirty="0">
                <a:solidFill>
                  <a:srgbClr val="FFFFFF"/>
                </a:solidFill>
                <a:latin typeface="GE Inspira" panose="020F0603030400020203" pitchFamily="34" charset="0"/>
                <a:cs typeface="Trebuchet MS"/>
              </a:rPr>
              <a:t>Exames de raio-X contribuem para aproximadamente 60% das imagens3
</a:t>
            </a:r>
            <a:endParaRPr sz="825" baseline="35353" dirty="0">
              <a:latin typeface="GE Inspira" panose="020F0603030400020203" pitchFamily="34" charset="0"/>
              <a:cs typeface="Trebuchet MS"/>
            </a:endParaRPr>
          </a:p>
        </p:txBody>
      </p:sp>
      <p:grpSp>
        <p:nvGrpSpPr>
          <p:cNvPr id="6" name="object 6"/>
          <p:cNvGrpSpPr/>
          <p:nvPr/>
        </p:nvGrpSpPr>
        <p:grpSpPr>
          <a:xfrm>
            <a:off x="1975101" y="6171639"/>
            <a:ext cx="5800725" cy="576580"/>
            <a:chOff x="1975101" y="6171639"/>
            <a:chExt cx="5800725" cy="576580"/>
          </a:xfrm>
        </p:grpSpPr>
        <p:pic>
          <p:nvPicPr>
            <p:cNvPr id="7" name="object 7"/>
            <p:cNvPicPr/>
            <p:nvPr/>
          </p:nvPicPr>
          <p:blipFill>
            <a:blip r:embed="rId3" cstate="print"/>
            <a:stretch>
              <a:fillRect/>
            </a:stretch>
          </p:blipFill>
          <p:spPr>
            <a:xfrm>
              <a:off x="7386617" y="6353568"/>
              <a:ext cx="97650" cy="227672"/>
            </a:xfrm>
            <a:prstGeom prst="rect">
              <a:avLst/>
            </a:prstGeom>
          </p:spPr>
        </p:pic>
        <p:sp>
          <p:nvSpPr>
            <p:cNvPr id="8" name="object 8"/>
            <p:cNvSpPr/>
            <p:nvPr/>
          </p:nvSpPr>
          <p:spPr>
            <a:xfrm>
              <a:off x="7203948" y="6178969"/>
              <a:ext cx="572135" cy="560705"/>
            </a:xfrm>
            <a:custGeom>
              <a:avLst/>
              <a:gdLst/>
              <a:ahLst/>
              <a:cxnLst/>
              <a:rect l="l" t="t" r="r" b="b"/>
              <a:pathLst>
                <a:path w="572134" h="560704">
                  <a:moveTo>
                    <a:pt x="463727" y="125844"/>
                  </a:moveTo>
                  <a:lnTo>
                    <a:pt x="455917" y="118059"/>
                  </a:lnTo>
                  <a:lnTo>
                    <a:pt x="419950" y="118059"/>
                  </a:lnTo>
                  <a:lnTo>
                    <a:pt x="419950" y="167093"/>
                  </a:lnTo>
                  <a:lnTo>
                    <a:pt x="419950" y="403796"/>
                  </a:lnTo>
                  <a:lnTo>
                    <a:pt x="414197" y="409536"/>
                  </a:lnTo>
                  <a:lnTo>
                    <a:pt x="48374" y="409536"/>
                  </a:lnTo>
                  <a:lnTo>
                    <a:pt x="42595" y="403796"/>
                  </a:lnTo>
                  <a:lnTo>
                    <a:pt x="42595" y="167093"/>
                  </a:lnTo>
                  <a:lnTo>
                    <a:pt x="48374" y="161340"/>
                  </a:lnTo>
                  <a:lnTo>
                    <a:pt x="414197" y="161340"/>
                  </a:lnTo>
                  <a:lnTo>
                    <a:pt x="419950" y="167093"/>
                  </a:lnTo>
                  <a:lnTo>
                    <a:pt x="419950" y="118059"/>
                  </a:lnTo>
                  <a:lnTo>
                    <a:pt x="7797" y="118059"/>
                  </a:lnTo>
                  <a:lnTo>
                    <a:pt x="0" y="125844"/>
                  </a:lnTo>
                  <a:lnTo>
                    <a:pt x="76" y="527862"/>
                  </a:lnTo>
                  <a:lnTo>
                    <a:pt x="78600" y="548767"/>
                  </a:lnTo>
                  <a:lnTo>
                    <a:pt x="148602" y="556628"/>
                  </a:lnTo>
                  <a:lnTo>
                    <a:pt x="236905" y="560171"/>
                  </a:lnTo>
                  <a:lnTo>
                    <a:pt x="292595" y="558698"/>
                  </a:lnTo>
                  <a:lnTo>
                    <a:pt x="346837" y="554278"/>
                  </a:lnTo>
                  <a:lnTo>
                    <a:pt x="399465" y="546950"/>
                  </a:lnTo>
                  <a:lnTo>
                    <a:pt x="450291" y="536714"/>
                  </a:lnTo>
                  <a:lnTo>
                    <a:pt x="463727" y="527862"/>
                  </a:lnTo>
                  <a:lnTo>
                    <a:pt x="463727" y="409536"/>
                  </a:lnTo>
                  <a:lnTo>
                    <a:pt x="463727" y="161340"/>
                  </a:lnTo>
                  <a:lnTo>
                    <a:pt x="463727" y="125844"/>
                  </a:lnTo>
                  <a:close/>
                </a:path>
                <a:path w="572134" h="560704">
                  <a:moveTo>
                    <a:pt x="571741" y="103492"/>
                  </a:moveTo>
                  <a:lnTo>
                    <a:pt x="132562" y="0"/>
                  </a:lnTo>
                  <a:lnTo>
                    <a:pt x="127838" y="939"/>
                  </a:lnTo>
                  <a:lnTo>
                    <a:pt x="120180" y="6083"/>
                  </a:lnTo>
                  <a:lnTo>
                    <a:pt x="117525" y="10083"/>
                  </a:lnTo>
                  <a:lnTo>
                    <a:pt x="103733" y="79819"/>
                  </a:lnTo>
                  <a:lnTo>
                    <a:pt x="103733" y="85750"/>
                  </a:lnTo>
                  <a:lnTo>
                    <a:pt x="107734" y="89750"/>
                  </a:lnTo>
                  <a:lnTo>
                    <a:pt x="446303" y="89674"/>
                  </a:lnTo>
                  <a:lnTo>
                    <a:pt x="464134" y="93268"/>
                  </a:lnTo>
                  <a:lnTo>
                    <a:pt x="478713" y="103085"/>
                  </a:lnTo>
                  <a:lnTo>
                    <a:pt x="488556" y="117640"/>
                  </a:lnTo>
                  <a:lnTo>
                    <a:pt x="492163" y="135445"/>
                  </a:lnTo>
                  <a:lnTo>
                    <a:pt x="492074" y="466585"/>
                  </a:lnTo>
                  <a:lnTo>
                    <a:pt x="494080" y="468591"/>
                  </a:lnTo>
                  <a:lnTo>
                    <a:pt x="498665" y="468591"/>
                  </a:lnTo>
                  <a:lnTo>
                    <a:pt x="500354" y="467093"/>
                  </a:lnTo>
                  <a:lnTo>
                    <a:pt x="571741" y="103492"/>
                  </a:lnTo>
                  <a:close/>
                </a:path>
              </a:pathLst>
            </a:custGeom>
            <a:solidFill>
              <a:srgbClr val="FFFFFF"/>
            </a:solidFill>
          </p:spPr>
          <p:txBody>
            <a:bodyPr wrap="square" lIns="0" tIns="0" rIns="0" bIns="0" rtlCol="0"/>
            <a:lstStyle/>
            <a:p>
              <a:endParaRPr>
                <a:latin typeface="GE Inspira" panose="020F0603030400020203" pitchFamily="34" charset="0"/>
              </a:endParaRPr>
            </a:p>
          </p:txBody>
        </p:sp>
        <p:pic>
          <p:nvPicPr>
            <p:cNvPr id="9" name="object 9"/>
            <p:cNvPicPr/>
            <p:nvPr/>
          </p:nvPicPr>
          <p:blipFill>
            <a:blip r:embed="rId4" cstate="print"/>
            <a:stretch>
              <a:fillRect/>
            </a:stretch>
          </p:blipFill>
          <p:spPr>
            <a:xfrm>
              <a:off x="5003857" y="6356852"/>
              <a:ext cx="107068" cy="152964"/>
            </a:xfrm>
            <a:prstGeom prst="rect">
              <a:avLst/>
            </a:prstGeom>
          </p:spPr>
        </p:pic>
        <p:sp>
          <p:nvSpPr>
            <p:cNvPr id="10" name="object 10"/>
            <p:cNvSpPr/>
            <p:nvPr/>
          </p:nvSpPr>
          <p:spPr>
            <a:xfrm>
              <a:off x="4823447" y="6171641"/>
              <a:ext cx="641985" cy="576580"/>
            </a:xfrm>
            <a:custGeom>
              <a:avLst/>
              <a:gdLst/>
              <a:ahLst/>
              <a:cxnLst/>
              <a:rect l="l" t="t" r="r" b="b"/>
              <a:pathLst>
                <a:path w="641985" h="576579">
                  <a:moveTo>
                    <a:pt x="532638" y="533095"/>
                  </a:moveTo>
                  <a:lnTo>
                    <a:pt x="532434" y="134696"/>
                  </a:lnTo>
                  <a:lnTo>
                    <a:pt x="488442" y="175958"/>
                  </a:lnTo>
                  <a:lnTo>
                    <a:pt x="488442" y="407797"/>
                  </a:lnTo>
                  <a:lnTo>
                    <a:pt x="482625" y="413600"/>
                  </a:lnTo>
                  <a:lnTo>
                    <a:pt x="235102" y="413600"/>
                  </a:lnTo>
                  <a:lnTo>
                    <a:pt x="94310" y="545655"/>
                  </a:lnTo>
                  <a:lnTo>
                    <a:pt x="126822" y="551611"/>
                  </a:lnTo>
                  <a:lnTo>
                    <a:pt x="174015" y="558190"/>
                  </a:lnTo>
                  <a:lnTo>
                    <a:pt x="233680" y="563524"/>
                  </a:lnTo>
                  <a:lnTo>
                    <a:pt x="303580" y="565721"/>
                  </a:lnTo>
                  <a:lnTo>
                    <a:pt x="359829" y="564235"/>
                  </a:lnTo>
                  <a:lnTo>
                    <a:pt x="414604" y="559777"/>
                  </a:lnTo>
                  <a:lnTo>
                    <a:pt x="467753" y="552361"/>
                  </a:lnTo>
                  <a:lnTo>
                    <a:pt x="519074" y="542023"/>
                  </a:lnTo>
                  <a:lnTo>
                    <a:pt x="527024" y="540181"/>
                  </a:lnTo>
                  <a:lnTo>
                    <a:pt x="532638" y="533095"/>
                  </a:lnTo>
                  <a:close/>
                </a:path>
                <a:path w="641985" h="576579">
                  <a:moveTo>
                    <a:pt x="596049" y="34264"/>
                  </a:moveTo>
                  <a:lnTo>
                    <a:pt x="570560" y="7099"/>
                  </a:lnTo>
                  <a:lnTo>
                    <a:pt x="513270" y="61531"/>
                  </a:lnTo>
                  <a:lnTo>
                    <a:pt x="198208" y="0"/>
                  </a:lnTo>
                  <a:lnTo>
                    <a:pt x="193446" y="952"/>
                  </a:lnTo>
                  <a:lnTo>
                    <a:pt x="185699" y="6146"/>
                  </a:lnTo>
                  <a:lnTo>
                    <a:pt x="183032" y="10172"/>
                  </a:lnTo>
                  <a:lnTo>
                    <a:pt x="169087" y="80606"/>
                  </a:lnTo>
                  <a:lnTo>
                    <a:pt x="169087" y="86601"/>
                  </a:lnTo>
                  <a:lnTo>
                    <a:pt x="173139" y="90639"/>
                  </a:lnTo>
                  <a:lnTo>
                    <a:pt x="178130" y="90639"/>
                  </a:lnTo>
                  <a:lnTo>
                    <a:pt x="482688" y="90576"/>
                  </a:lnTo>
                  <a:lnTo>
                    <a:pt x="452539" y="119227"/>
                  </a:lnTo>
                  <a:lnTo>
                    <a:pt x="406527" y="119227"/>
                  </a:lnTo>
                  <a:lnTo>
                    <a:pt x="406527" y="162941"/>
                  </a:lnTo>
                  <a:lnTo>
                    <a:pt x="142709" y="413600"/>
                  </a:lnTo>
                  <a:lnTo>
                    <a:pt x="113182" y="413600"/>
                  </a:lnTo>
                  <a:lnTo>
                    <a:pt x="107353" y="407797"/>
                  </a:lnTo>
                  <a:lnTo>
                    <a:pt x="107353" y="168744"/>
                  </a:lnTo>
                  <a:lnTo>
                    <a:pt x="113182" y="162941"/>
                  </a:lnTo>
                  <a:lnTo>
                    <a:pt x="406527" y="162941"/>
                  </a:lnTo>
                  <a:lnTo>
                    <a:pt x="406527" y="119227"/>
                  </a:lnTo>
                  <a:lnTo>
                    <a:pt x="72212" y="119227"/>
                  </a:lnTo>
                  <a:lnTo>
                    <a:pt x="64325" y="127101"/>
                  </a:lnTo>
                  <a:lnTo>
                    <a:pt x="64325" y="488086"/>
                  </a:lnTo>
                  <a:lnTo>
                    <a:pt x="0" y="549198"/>
                  </a:lnTo>
                  <a:lnTo>
                    <a:pt x="25488" y="576364"/>
                  </a:lnTo>
                  <a:lnTo>
                    <a:pt x="596049" y="34264"/>
                  </a:lnTo>
                  <a:close/>
                </a:path>
                <a:path w="641985" h="576579">
                  <a:moveTo>
                    <a:pt x="641743" y="104521"/>
                  </a:moveTo>
                  <a:lnTo>
                    <a:pt x="593686" y="77241"/>
                  </a:lnTo>
                  <a:lnTo>
                    <a:pt x="554901" y="113626"/>
                  </a:lnTo>
                  <a:lnTo>
                    <a:pt x="558901" y="120459"/>
                  </a:lnTo>
                  <a:lnTo>
                    <a:pt x="561365" y="128308"/>
                  </a:lnTo>
                  <a:lnTo>
                    <a:pt x="561289" y="471208"/>
                  </a:lnTo>
                  <a:lnTo>
                    <a:pt x="563308" y="473240"/>
                  </a:lnTo>
                  <a:lnTo>
                    <a:pt x="567944" y="473240"/>
                  </a:lnTo>
                  <a:lnTo>
                    <a:pt x="569645" y="471716"/>
                  </a:lnTo>
                  <a:lnTo>
                    <a:pt x="641743" y="104521"/>
                  </a:lnTo>
                  <a:close/>
                </a:path>
              </a:pathLst>
            </a:custGeom>
            <a:solidFill>
              <a:srgbClr val="FFFFFF"/>
            </a:solidFill>
          </p:spPr>
          <p:txBody>
            <a:bodyPr wrap="square" lIns="0" tIns="0" rIns="0" bIns="0" rtlCol="0"/>
            <a:lstStyle/>
            <a:p>
              <a:endParaRPr>
                <a:latin typeface="GE Inspira" panose="020F0603030400020203" pitchFamily="34" charset="0"/>
              </a:endParaRPr>
            </a:p>
          </p:txBody>
        </p:sp>
        <p:pic>
          <p:nvPicPr>
            <p:cNvPr id="11" name="object 11"/>
            <p:cNvPicPr/>
            <p:nvPr/>
          </p:nvPicPr>
          <p:blipFill>
            <a:blip r:embed="rId5" cstate="print"/>
            <a:stretch>
              <a:fillRect/>
            </a:stretch>
          </p:blipFill>
          <p:spPr>
            <a:xfrm>
              <a:off x="5096884" y="6361817"/>
              <a:ext cx="145972" cy="197904"/>
            </a:xfrm>
            <a:prstGeom prst="rect">
              <a:avLst/>
            </a:prstGeom>
          </p:spPr>
        </p:pic>
        <p:sp>
          <p:nvSpPr>
            <p:cNvPr id="12" name="object 12"/>
            <p:cNvSpPr/>
            <p:nvPr/>
          </p:nvSpPr>
          <p:spPr>
            <a:xfrm>
              <a:off x="1975091" y="6172212"/>
              <a:ext cx="668020" cy="570230"/>
            </a:xfrm>
            <a:custGeom>
              <a:avLst/>
              <a:gdLst/>
              <a:ahLst/>
              <a:cxnLst/>
              <a:rect l="l" t="t" r="r" b="b"/>
              <a:pathLst>
                <a:path w="668019" h="570229">
                  <a:moveTo>
                    <a:pt x="441274" y="299974"/>
                  </a:moveTo>
                  <a:lnTo>
                    <a:pt x="370827" y="299974"/>
                  </a:lnTo>
                  <a:lnTo>
                    <a:pt x="370827" y="230124"/>
                  </a:lnTo>
                  <a:lnTo>
                    <a:pt x="293852" y="230124"/>
                  </a:lnTo>
                  <a:lnTo>
                    <a:pt x="293852" y="299974"/>
                  </a:lnTo>
                  <a:lnTo>
                    <a:pt x="223405" y="299974"/>
                  </a:lnTo>
                  <a:lnTo>
                    <a:pt x="223405" y="377444"/>
                  </a:lnTo>
                  <a:lnTo>
                    <a:pt x="293852" y="377444"/>
                  </a:lnTo>
                  <a:lnTo>
                    <a:pt x="293852" y="447294"/>
                  </a:lnTo>
                  <a:lnTo>
                    <a:pt x="370827" y="447294"/>
                  </a:lnTo>
                  <a:lnTo>
                    <a:pt x="370827" y="377444"/>
                  </a:lnTo>
                  <a:lnTo>
                    <a:pt x="441274" y="377444"/>
                  </a:lnTo>
                  <a:lnTo>
                    <a:pt x="441274" y="299974"/>
                  </a:lnTo>
                  <a:close/>
                </a:path>
                <a:path w="668019" h="570229">
                  <a:moveTo>
                    <a:pt x="667512" y="145630"/>
                  </a:moveTo>
                  <a:lnTo>
                    <a:pt x="664819" y="132283"/>
                  </a:lnTo>
                  <a:lnTo>
                    <a:pt x="657479" y="121386"/>
                  </a:lnTo>
                  <a:lnTo>
                    <a:pt x="646582" y="114046"/>
                  </a:lnTo>
                  <a:lnTo>
                    <a:pt x="633234" y="111353"/>
                  </a:lnTo>
                  <a:lnTo>
                    <a:pt x="489204" y="111353"/>
                  </a:lnTo>
                  <a:lnTo>
                    <a:pt x="489204" y="62839"/>
                  </a:lnTo>
                  <a:lnTo>
                    <a:pt x="488048" y="57124"/>
                  </a:lnTo>
                  <a:lnTo>
                    <a:pt x="487743" y="55626"/>
                  </a:lnTo>
                  <a:lnTo>
                    <a:pt x="487743" y="337019"/>
                  </a:lnTo>
                  <a:lnTo>
                    <a:pt x="479831" y="386143"/>
                  </a:lnTo>
                  <a:lnTo>
                    <a:pt x="457758" y="428802"/>
                  </a:lnTo>
                  <a:lnTo>
                    <a:pt x="424129" y="462445"/>
                  </a:lnTo>
                  <a:lnTo>
                    <a:pt x="381457" y="484505"/>
                  </a:lnTo>
                  <a:lnTo>
                    <a:pt x="332333" y="492429"/>
                  </a:lnTo>
                  <a:lnTo>
                    <a:pt x="283222" y="484505"/>
                  </a:lnTo>
                  <a:lnTo>
                    <a:pt x="240550" y="462445"/>
                  </a:lnTo>
                  <a:lnTo>
                    <a:pt x="206908" y="428802"/>
                  </a:lnTo>
                  <a:lnTo>
                    <a:pt x="184848" y="386143"/>
                  </a:lnTo>
                  <a:lnTo>
                    <a:pt x="176923" y="337019"/>
                  </a:lnTo>
                  <a:lnTo>
                    <a:pt x="184848" y="287896"/>
                  </a:lnTo>
                  <a:lnTo>
                    <a:pt x="206908" y="245237"/>
                  </a:lnTo>
                  <a:lnTo>
                    <a:pt x="240550" y="211594"/>
                  </a:lnTo>
                  <a:lnTo>
                    <a:pt x="283222" y="189534"/>
                  </a:lnTo>
                  <a:lnTo>
                    <a:pt x="332333" y="181610"/>
                  </a:lnTo>
                  <a:lnTo>
                    <a:pt x="381457" y="189534"/>
                  </a:lnTo>
                  <a:lnTo>
                    <a:pt x="424129" y="211594"/>
                  </a:lnTo>
                  <a:lnTo>
                    <a:pt x="457758" y="245237"/>
                  </a:lnTo>
                  <a:lnTo>
                    <a:pt x="479831" y="287896"/>
                  </a:lnTo>
                  <a:lnTo>
                    <a:pt x="487743" y="337019"/>
                  </a:lnTo>
                  <a:lnTo>
                    <a:pt x="487743" y="55626"/>
                  </a:lnTo>
                  <a:lnTo>
                    <a:pt x="484263" y="38404"/>
                  </a:lnTo>
                  <a:lnTo>
                    <a:pt x="470776" y="18427"/>
                  </a:lnTo>
                  <a:lnTo>
                    <a:pt x="450799" y="4940"/>
                  </a:lnTo>
                  <a:lnTo>
                    <a:pt x="432066" y="1155"/>
                  </a:lnTo>
                  <a:lnTo>
                    <a:pt x="432066" y="59690"/>
                  </a:lnTo>
                  <a:lnTo>
                    <a:pt x="432066" y="111353"/>
                  </a:lnTo>
                  <a:lnTo>
                    <a:pt x="233502" y="111353"/>
                  </a:lnTo>
                  <a:lnTo>
                    <a:pt x="233502" y="59690"/>
                  </a:lnTo>
                  <a:lnTo>
                    <a:pt x="236067" y="57124"/>
                  </a:lnTo>
                  <a:lnTo>
                    <a:pt x="429501" y="57124"/>
                  </a:lnTo>
                  <a:lnTo>
                    <a:pt x="432066" y="59690"/>
                  </a:lnTo>
                  <a:lnTo>
                    <a:pt x="432066" y="1155"/>
                  </a:lnTo>
                  <a:lnTo>
                    <a:pt x="426351" y="0"/>
                  </a:lnTo>
                  <a:lnTo>
                    <a:pt x="239217" y="0"/>
                  </a:lnTo>
                  <a:lnTo>
                    <a:pt x="214782" y="4940"/>
                  </a:lnTo>
                  <a:lnTo>
                    <a:pt x="194805" y="18427"/>
                  </a:lnTo>
                  <a:lnTo>
                    <a:pt x="181330" y="38404"/>
                  </a:lnTo>
                  <a:lnTo>
                    <a:pt x="176377" y="62839"/>
                  </a:lnTo>
                  <a:lnTo>
                    <a:pt x="176377" y="111353"/>
                  </a:lnTo>
                  <a:lnTo>
                    <a:pt x="34277" y="111353"/>
                  </a:lnTo>
                  <a:lnTo>
                    <a:pt x="20942" y="114046"/>
                  </a:lnTo>
                  <a:lnTo>
                    <a:pt x="10045" y="121386"/>
                  </a:lnTo>
                  <a:lnTo>
                    <a:pt x="2692" y="132283"/>
                  </a:lnTo>
                  <a:lnTo>
                    <a:pt x="0" y="145630"/>
                  </a:lnTo>
                  <a:lnTo>
                    <a:pt x="0" y="535851"/>
                  </a:lnTo>
                  <a:lnTo>
                    <a:pt x="2692" y="549198"/>
                  </a:lnTo>
                  <a:lnTo>
                    <a:pt x="10045" y="560095"/>
                  </a:lnTo>
                  <a:lnTo>
                    <a:pt x="20942" y="567436"/>
                  </a:lnTo>
                  <a:lnTo>
                    <a:pt x="34277" y="570128"/>
                  </a:lnTo>
                  <a:lnTo>
                    <a:pt x="633234" y="570128"/>
                  </a:lnTo>
                  <a:lnTo>
                    <a:pt x="646582" y="567436"/>
                  </a:lnTo>
                  <a:lnTo>
                    <a:pt x="657479" y="560095"/>
                  </a:lnTo>
                  <a:lnTo>
                    <a:pt x="664819" y="549198"/>
                  </a:lnTo>
                  <a:lnTo>
                    <a:pt x="667512" y="535851"/>
                  </a:lnTo>
                  <a:lnTo>
                    <a:pt x="667512" y="492429"/>
                  </a:lnTo>
                  <a:lnTo>
                    <a:pt x="667512" y="181610"/>
                  </a:lnTo>
                  <a:lnTo>
                    <a:pt x="667512" y="145630"/>
                  </a:lnTo>
                  <a:close/>
                </a:path>
              </a:pathLst>
            </a:custGeom>
            <a:solidFill>
              <a:srgbClr val="FFFFFF"/>
            </a:solidFill>
          </p:spPr>
          <p:txBody>
            <a:bodyPr wrap="square" lIns="0" tIns="0" rIns="0" bIns="0" rtlCol="0"/>
            <a:lstStyle/>
            <a:p>
              <a:endParaRPr>
                <a:latin typeface="GE Inspira" panose="020F0603030400020203" pitchFamily="34" charset="0"/>
              </a:endParaRPr>
            </a:p>
          </p:txBody>
        </p:sp>
      </p:grpSp>
      <p:sp>
        <p:nvSpPr>
          <p:cNvPr id="13" name="object 13"/>
          <p:cNvSpPr txBox="1"/>
          <p:nvPr/>
        </p:nvSpPr>
        <p:spPr>
          <a:xfrm>
            <a:off x="5569149" y="6308596"/>
            <a:ext cx="1087120" cy="589905"/>
          </a:xfrm>
          <a:prstGeom prst="rect">
            <a:avLst/>
          </a:prstGeom>
        </p:spPr>
        <p:txBody>
          <a:bodyPr vert="horz" wrap="square" lIns="0" tIns="12700" rIns="0" bIns="0" rtlCol="0">
            <a:spAutoFit/>
          </a:bodyPr>
          <a:lstStyle/>
          <a:p>
            <a:pPr marL="38100" marR="30480">
              <a:lnSpc>
                <a:spcPct val="100000"/>
              </a:lnSpc>
              <a:spcBef>
                <a:spcPts val="100"/>
              </a:spcBef>
            </a:pPr>
            <a:r>
              <a:rPr lang="pt-BR" sz="1000" dirty="0">
                <a:solidFill>
                  <a:srgbClr val="FFFFFF"/>
                </a:solidFill>
                <a:latin typeface="GE Inspira" panose="020F0603030400020203" pitchFamily="34" charset="0"/>
                <a:cs typeface="Trebuchet MS"/>
              </a:rPr>
              <a:t>Taxas de rejeição podem ser tão altas quanto 25%2
</a:t>
            </a:r>
            <a:endParaRPr sz="825" baseline="35353" dirty="0">
              <a:latin typeface="GE Inspira" panose="020F0603030400020203" pitchFamily="34" charset="0"/>
              <a:cs typeface="Trebuchet MS"/>
            </a:endParaRPr>
          </a:p>
        </p:txBody>
      </p:sp>
      <p:sp>
        <p:nvSpPr>
          <p:cNvPr id="14" name="object 14"/>
          <p:cNvSpPr txBox="1"/>
          <p:nvPr/>
        </p:nvSpPr>
        <p:spPr>
          <a:xfrm>
            <a:off x="2746248" y="6308596"/>
            <a:ext cx="1737995" cy="589905"/>
          </a:xfrm>
          <a:prstGeom prst="rect">
            <a:avLst/>
          </a:prstGeom>
        </p:spPr>
        <p:txBody>
          <a:bodyPr vert="horz" wrap="square" lIns="0" tIns="12700" rIns="0" bIns="0" rtlCol="0">
            <a:spAutoFit/>
          </a:bodyPr>
          <a:lstStyle/>
          <a:p>
            <a:pPr marL="38100" marR="30480">
              <a:lnSpc>
                <a:spcPct val="100000"/>
              </a:lnSpc>
              <a:spcBef>
                <a:spcPts val="100"/>
              </a:spcBef>
            </a:pPr>
            <a:r>
              <a:rPr lang="pt-BR" sz="1000" b="1" dirty="0">
                <a:solidFill>
                  <a:srgbClr val="FFFFFF"/>
                </a:solidFill>
                <a:latin typeface="GE Inspira" panose="020F0603030400020203" pitchFamily="34" charset="0"/>
                <a:cs typeface="Trebuchet MS"/>
              </a:rPr>
              <a:t>&gt;70% dos </a:t>
            </a:r>
            <a:r>
              <a:rPr lang="pt-BR" sz="1000" b="1" dirty="0" err="1">
                <a:solidFill>
                  <a:srgbClr val="FFFFFF"/>
                </a:solidFill>
                <a:latin typeface="GE Inspira" panose="020F0603030400020203" pitchFamily="34" charset="0"/>
                <a:cs typeface="Trebuchet MS"/>
              </a:rPr>
              <a:t>radiógrafos</a:t>
            </a:r>
            <a:r>
              <a:rPr lang="pt-BR" sz="1000" b="1" dirty="0">
                <a:solidFill>
                  <a:srgbClr val="FFFFFF"/>
                </a:solidFill>
                <a:latin typeface="GE Inspira" panose="020F0603030400020203" pitchFamily="34" charset="0"/>
                <a:cs typeface="Trebuchet MS"/>
              </a:rPr>
              <a:t> experimentam lesões relacionadas ao trabalho1
</a:t>
            </a:r>
            <a:endParaRPr sz="825" baseline="35353" dirty="0">
              <a:latin typeface="GE Inspira" panose="020F0603030400020203" pitchFamily="34" charset="0"/>
              <a:cs typeface="Trebuchet MS"/>
            </a:endParaRPr>
          </a:p>
        </p:txBody>
      </p:sp>
      <p:sp>
        <p:nvSpPr>
          <p:cNvPr id="15" name="object 15"/>
          <p:cNvSpPr txBox="1"/>
          <p:nvPr/>
        </p:nvSpPr>
        <p:spPr>
          <a:xfrm>
            <a:off x="5039470" y="1751582"/>
            <a:ext cx="3723640" cy="3533018"/>
          </a:xfrm>
          <a:prstGeom prst="rect">
            <a:avLst/>
          </a:prstGeom>
        </p:spPr>
        <p:txBody>
          <a:bodyPr vert="horz" wrap="square" lIns="0" tIns="95250" rIns="0" bIns="0" rtlCol="0">
            <a:spAutoFit/>
          </a:bodyPr>
          <a:lstStyle/>
          <a:p>
            <a:pPr marL="38100">
              <a:lnSpc>
                <a:spcPct val="100000"/>
              </a:lnSpc>
              <a:spcBef>
                <a:spcPts val="750"/>
              </a:spcBef>
            </a:pPr>
            <a:r>
              <a:rPr lang="pt-BR" sz="1000" b="1" dirty="0">
                <a:solidFill>
                  <a:srgbClr val="233848"/>
                </a:solidFill>
                <a:latin typeface="GE Inspira" panose="020F0603030400020203" pitchFamily="34" charset="0"/>
                <a:cs typeface="Trebuchet MS"/>
              </a:rPr>
              <a:t>Fisicamente, mentalmente e emocionalmente drenando
Os tecnólogos enfrentam os desafios diários do trabalho pesado, movimentos repetitivos, longas horas e pacientes inquietos que levam a uma taxa de transtorno musculoesquelético relacionada ao trabalho que excede 70%.1
Radiologistas e tecnólogos são frustrados por raios-X repetidos e rejeitados (que podem chegar a até 25%)2 frequentemente causados pela variabilidade no posicionamento do paciente e configuração do exame que resulta em aumento das cargas de trabalho e ineficiências.
Os administradores de radiologia lutam com o mandato constante de "fazer mais com menos" para acomodar mais pacientes, mais aplicações clínicas e procedimentos mais complexos em meio à escassez de pessoal, avarias de equipamentos, aumento de relatórios e requisitos de conformidade.
À medida que o número de casos e exames de raio-X aumentam, nunca foi tão importante ter um sistema que atue como um parceiro colaborativo e um assistente pessoal para ajudar inteligentemente a aumentar a eficiência e melhorar os resultados de saúde.
</a:t>
            </a:r>
            <a:endParaRPr sz="1000" dirty="0">
              <a:latin typeface="GE Inspira" panose="020F0603030400020203" pitchFamily="34" charset="0"/>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1700" y="5833360"/>
            <a:ext cx="4508500" cy="382156"/>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5EB8"/>
                </a:solidFill>
                <a:latin typeface="GE Inspira" panose="020F0603030400020203" pitchFamily="34" charset="0"/>
                <a:cs typeface="Trebuchet MS"/>
              </a:rPr>
              <a:t>Definium</a:t>
            </a:r>
            <a:r>
              <a:rPr sz="2400" baseline="30000" dirty="0">
                <a:solidFill>
                  <a:srgbClr val="005EB8"/>
                </a:solidFill>
                <a:latin typeface="GE Inspira" panose="020F0603030400020203" pitchFamily="34" charset="0"/>
                <a:cs typeface="Trebuchet MS"/>
              </a:rPr>
              <a:t>™</a:t>
            </a:r>
            <a:r>
              <a:rPr sz="2400" dirty="0">
                <a:solidFill>
                  <a:srgbClr val="005EB8"/>
                </a:solidFill>
                <a:latin typeface="GE Inspira" panose="020F0603030400020203" pitchFamily="34" charset="0"/>
                <a:cs typeface="Trebuchet MS"/>
              </a:rPr>
              <a:t> Tempo</a:t>
            </a:r>
            <a:endParaRPr sz="2400" dirty="0">
              <a:latin typeface="GE Inspira" panose="020F0603030400020203" pitchFamily="34" charset="0"/>
              <a:cs typeface="Trebuchet MS"/>
            </a:endParaRPr>
          </a:p>
        </p:txBody>
      </p:sp>
      <p:sp>
        <p:nvSpPr>
          <p:cNvPr id="3" name="object 3"/>
          <p:cNvSpPr txBox="1"/>
          <p:nvPr/>
        </p:nvSpPr>
        <p:spPr>
          <a:xfrm>
            <a:off x="901700" y="6371334"/>
            <a:ext cx="5743575" cy="1186222"/>
          </a:xfrm>
          <a:prstGeom prst="rect">
            <a:avLst/>
          </a:prstGeom>
        </p:spPr>
        <p:txBody>
          <a:bodyPr vert="horz" wrap="square" lIns="0" tIns="82550" rIns="0" bIns="0" rtlCol="0">
            <a:spAutoFit/>
          </a:bodyPr>
          <a:lstStyle/>
          <a:p>
            <a:pPr marL="12700">
              <a:lnSpc>
                <a:spcPct val="100000"/>
              </a:lnSpc>
              <a:spcBef>
                <a:spcPts val="650"/>
              </a:spcBef>
            </a:pPr>
            <a:r>
              <a:rPr lang="pl-PL" sz="1000" b="1" dirty="0">
                <a:solidFill>
                  <a:srgbClr val="233848"/>
                </a:solidFill>
                <a:latin typeface="GE Inspira" panose="020F0603030400020203" pitchFamily="34" charset="0"/>
                <a:cs typeface="Trebuchet MS"/>
              </a:rPr>
              <a:t>Assistente Pessoal de Tecnólogos
</a:t>
            </a:r>
            <a:r>
              <a:rPr lang="pt-BR" sz="1000" dirty="0">
                <a:solidFill>
                  <a:srgbClr val="233848"/>
                </a:solidFill>
                <a:latin typeface="GE Inspira" panose="020F0603030400020203" pitchFamily="34" charset="0"/>
                <a:cs typeface="Trebuchet MS"/>
              </a:rPr>
              <a:t>O </a:t>
            </a:r>
            <a:r>
              <a:rPr lang="pt-BR" sz="1000" dirty="0" err="1">
                <a:solidFill>
                  <a:srgbClr val="233848"/>
                </a:solidFill>
                <a:latin typeface="GE Inspira" panose="020F0603030400020203" pitchFamily="34" charset="0"/>
                <a:cs typeface="Trebuchet MS"/>
              </a:rPr>
              <a:t>Definium</a:t>
            </a:r>
            <a:r>
              <a:rPr lang="pt-BR" sz="1000" dirty="0">
                <a:solidFill>
                  <a:srgbClr val="233848"/>
                </a:solidFill>
                <a:latin typeface="GE Inspira" panose="020F0603030400020203" pitchFamily="34" charset="0"/>
                <a:cs typeface="Trebuchet MS"/>
              </a:rPr>
              <a:t>™ Tempo é uma solução de imagem digital altamente automatizada, alimentada por IA, que permite aos tecnólogos aproveitar fluxos de trabalho simplificados do exame, diminuir o estresse físico em seus corpos, operar de forma eficiente, reduzir erros e repetir exames. Equipado com aplicações inteligentes, o sistema presta assistência para aliviar a carga sobre os tecnólogos e focar no que mais importa — o paciente.
</a:t>
            </a:r>
            <a:endParaRPr sz="1000" dirty="0">
              <a:latin typeface="GE Inspira" panose="020F0603030400020203" pitchFamily="34" charset="0"/>
              <a:cs typeface="Trebuchet MS"/>
            </a:endParaRPr>
          </a:p>
        </p:txBody>
      </p:sp>
      <p:grpSp>
        <p:nvGrpSpPr>
          <p:cNvPr id="4" name="object 4"/>
          <p:cNvGrpSpPr/>
          <p:nvPr/>
        </p:nvGrpSpPr>
        <p:grpSpPr>
          <a:xfrm>
            <a:off x="0" y="0"/>
            <a:ext cx="10058400" cy="6154420"/>
            <a:chOff x="0" y="0"/>
            <a:chExt cx="10058400" cy="6154420"/>
          </a:xfrm>
        </p:grpSpPr>
        <p:pic>
          <p:nvPicPr>
            <p:cNvPr id="5" name="object 5"/>
            <p:cNvPicPr/>
            <p:nvPr/>
          </p:nvPicPr>
          <p:blipFill>
            <a:blip r:embed="rId2" cstate="print"/>
            <a:stretch>
              <a:fillRect/>
            </a:stretch>
          </p:blipFill>
          <p:spPr>
            <a:xfrm>
              <a:off x="914400" y="6350"/>
              <a:ext cx="9144000" cy="4977130"/>
            </a:xfrm>
            <a:prstGeom prst="rect">
              <a:avLst/>
            </a:prstGeom>
          </p:spPr>
        </p:pic>
        <p:sp>
          <p:nvSpPr>
            <p:cNvPr id="6" name="object 6"/>
            <p:cNvSpPr/>
            <p:nvPr/>
          </p:nvSpPr>
          <p:spPr>
            <a:xfrm>
              <a:off x="603567" y="2934728"/>
              <a:ext cx="7900670" cy="2743835"/>
            </a:xfrm>
            <a:custGeom>
              <a:avLst/>
              <a:gdLst/>
              <a:ahLst/>
              <a:cxnLst/>
              <a:rect l="l" t="t" r="r" b="b"/>
              <a:pathLst>
                <a:path w="7900670" h="2743835">
                  <a:moveTo>
                    <a:pt x="7900416" y="0"/>
                  </a:moveTo>
                  <a:lnTo>
                    <a:pt x="0" y="0"/>
                  </a:lnTo>
                  <a:lnTo>
                    <a:pt x="0" y="1504683"/>
                  </a:lnTo>
                  <a:lnTo>
                    <a:pt x="0" y="2743212"/>
                  </a:lnTo>
                  <a:lnTo>
                    <a:pt x="7900416" y="2743212"/>
                  </a:lnTo>
                  <a:lnTo>
                    <a:pt x="7900416" y="1504683"/>
                  </a:lnTo>
                  <a:lnTo>
                    <a:pt x="7900416" y="0"/>
                  </a:lnTo>
                  <a:close/>
                </a:path>
              </a:pathLst>
            </a:custGeom>
            <a:solidFill>
              <a:srgbClr val="231F20">
                <a:alpha val="44999"/>
              </a:srgbClr>
            </a:solidFill>
          </p:spPr>
          <p:txBody>
            <a:bodyPr wrap="square" lIns="0" tIns="0" rIns="0" bIns="0" rtlCol="0"/>
            <a:lstStyle/>
            <a:p>
              <a:endParaRPr>
                <a:latin typeface="GE Inspira" panose="020F0603030400020203" pitchFamily="34" charset="0"/>
              </a:endParaRPr>
            </a:p>
          </p:txBody>
        </p:sp>
        <p:pic>
          <p:nvPicPr>
            <p:cNvPr id="7" name="object 7"/>
            <p:cNvPicPr/>
            <p:nvPr/>
          </p:nvPicPr>
          <p:blipFill>
            <a:blip r:embed="rId3" cstate="print"/>
            <a:stretch>
              <a:fillRect/>
            </a:stretch>
          </p:blipFill>
          <p:spPr>
            <a:xfrm>
              <a:off x="0" y="2916935"/>
              <a:ext cx="10058400" cy="2906014"/>
            </a:xfrm>
            <a:prstGeom prst="rect">
              <a:avLst/>
            </a:prstGeom>
          </p:spPr>
        </p:pic>
        <p:pic>
          <p:nvPicPr>
            <p:cNvPr id="8" name="object 8"/>
            <p:cNvPicPr/>
            <p:nvPr/>
          </p:nvPicPr>
          <p:blipFill>
            <a:blip r:embed="rId4" cstate="print"/>
            <a:stretch>
              <a:fillRect/>
            </a:stretch>
          </p:blipFill>
          <p:spPr>
            <a:xfrm>
              <a:off x="0" y="0"/>
              <a:ext cx="10058400" cy="3081528"/>
            </a:xfrm>
            <a:prstGeom prst="rect">
              <a:avLst/>
            </a:prstGeom>
          </p:spPr>
        </p:pic>
        <p:sp>
          <p:nvSpPr>
            <p:cNvPr id="9" name="object 9"/>
            <p:cNvSpPr/>
            <p:nvPr/>
          </p:nvSpPr>
          <p:spPr>
            <a:xfrm>
              <a:off x="6528816" y="4439411"/>
              <a:ext cx="3529965" cy="1714500"/>
            </a:xfrm>
            <a:custGeom>
              <a:avLst/>
              <a:gdLst/>
              <a:ahLst/>
              <a:cxnLst/>
              <a:rect l="l" t="t" r="r" b="b"/>
              <a:pathLst>
                <a:path w="3529965" h="1714500">
                  <a:moveTo>
                    <a:pt x="3529583" y="0"/>
                  </a:moveTo>
                  <a:lnTo>
                    <a:pt x="0" y="0"/>
                  </a:lnTo>
                  <a:lnTo>
                    <a:pt x="0" y="1714500"/>
                  </a:lnTo>
                  <a:lnTo>
                    <a:pt x="3529583" y="1714500"/>
                  </a:lnTo>
                  <a:lnTo>
                    <a:pt x="3529583" y="0"/>
                  </a:lnTo>
                  <a:close/>
                </a:path>
              </a:pathLst>
            </a:custGeom>
            <a:solidFill>
              <a:srgbClr val="005EB8"/>
            </a:solidFill>
          </p:spPr>
          <p:txBody>
            <a:bodyPr wrap="square" lIns="0" tIns="0" rIns="0" bIns="0" rtlCol="0"/>
            <a:lstStyle/>
            <a:p>
              <a:endParaRPr>
                <a:latin typeface="GE Inspira" panose="020F0603030400020203" pitchFamily="34" charset="0"/>
              </a:endParaRPr>
            </a:p>
          </p:txBody>
        </p:sp>
      </p:grpSp>
      <p:sp>
        <p:nvSpPr>
          <p:cNvPr id="10" name="object 10"/>
          <p:cNvSpPr txBox="1"/>
          <p:nvPr/>
        </p:nvSpPr>
        <p:spPr>
          <a:xfrm>
            <a:off x="6827014" y="4775706"/>
            <a:ext cx="2795840" cy="1247842"/>
          </a:xfrm>
          <a:prstGeom prst="rect">
            <a:avLst/>
          </a:prstGeom>
        </p:spPr>
        <p:txBody>
          <a:bodyPr vert="horz" wrap="square" lIns="0" tIns="5080" rIns="0" bIns="0" rtlCol="0">
            <a:spAutoFit/>
          </a:bodyPr>
          <a:lstStyle/>
          <a:p>
            <a:pPr marL="12700" marR="5080">
              <a:lnSpc>
                <a:spcPct val="104200"/>
              </a:lnSpc>
              <a:spcBef>
                <a:spcPts val="40"/>
              </a:spcBef>
            </a:pPr>
            <a:r>
              <a:rPr lang="pt-BR" sz="1200" i="1" dirty="0">
                <a:solidFill>
                  <a:srgbClr val="FFFFFF"/>
                </a:solidFill>
                <a:latin typeface="GE Inspira" panose="020F0603030400020203" pitchFamily="34" charset="0"/>
                <a:cs typeface="Trebuchet MS"/>
              </a:rPr>
              <a:t>"Esta máquina é como seu segundo tecnólogo, como seu homem de backup, ele está dizendo que você tem esse direito, você tem esse direito, estamos prontos para ir, vamos pegá-lo"
</a:t>
            </a:r>
            <a:r>
              <a:rPr sz="900" dirty="0">
                <a:solidFill>
                  <a:srgbClr val="FFFFFF"/>
                </a:solidFill>
                <a:latin typeface="GE Inspira" panose="020F0603030400020203" pitchFamily="34" charset="0"/>
                <a:cs typeface="Trebuchet MS"/>
              </a:rPr>
              <a:t>— </a:t>
            </a:r>
            <a:r>
              <a:rPr lang="pl-PL" sz="900" dirty="0">
                <a:solidFill>
                  <a:srgbClr val="FFFFFF"/>
                </a:solidFill>
                <a:latin typeface="GE Inspira" panose="020F0603030400020203" pitchFamily="34" charset="0"/>
                <a:cs typeface="Trebuchet MS"/>
              </a:rPr>
              <a:t>Nadia Dorson, Tecnóloga de Raios-X, North Central Bronx, NY</a:t>
            </a:r>
            <a:endParaRPr sz="900" dirty="0">
              <a:latin typeface="GE Inspira" panose="020F0603030400020203" pitchFamily="34" charset="0"/>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7200" y="457200"/>
            <a:ext cx="9601200" cy="7315200"/>
            <a:chOff x="457200" y="457200"/>
            <a:chExt cx="9601200" cy="7315200"/>
          </a:xfrm>
        </p:grpSpPr>
        <p:pic>
          <p:nvPicPr>
            <p:cNvPr id="3" name="object 3"/>
            <p:cNvPicPr/>
            <p:nvPr/>
          </p:nvPicPr>
          <p:blipFill>
            <a:blip r:embed="rId2" cstate="print"/>
            <a:stretch>
              <a:fillRect/>
            </a:stretch>
          </p:blipFill>
          <p:spPr>
            <a:xfrm>
              <a:off x="457200" y="457200"/>
              <a:ext cx="9601200" cy="5845810"/>
            </a:xfrm>
            <a:prstGeom prst="rect">
              <a:avLst/>
            </a:prstGeom>
          </p:spPr>
        </p:pic>
        <p:sp>
          <p:nvSpPr>
            <p:cNvPr id="4" name="object 4"/>
            <p:cNvSpPr/>
            <p:nvPr/>
          </p:nvSpPr>
          <p:spPr>
            <a:xfrm>
              <a:off x="4114800" y="3694176"/>
              <a:ext cx="5486400" cy="4078604"/>
            </a:xfrm>
            <a:custGeom>
              <a:avLst/>
              <a:gdLst/>
              <a:ahLst/>
              <a:cxnLst/>
              <a:rect l="l" t="t" r="r" b="b"/>
              <a:pathLst>
                <a:path w="5486400" h="4078604">
                  <a:moveTo>
                    <a:pt x="5486400" y="0"/>
                  </a:moveTo>
                  <a:lnTo>
                    <a:pt x="0" y="0"/>
                  </a:lnTo>
                  <a:lnTo>
                    <a:pt x="0" y="4078224"/>
                  </a:lnTo>
                  <a:lnTo>
                    <a:pt x="5486400" y="4078224"/>
                  </a:lnTo>
                  <a:lnTo>
                    <a:pt x="5486400" y="0"/>
                  </a:lnTo>
                  <a:close/>
                </a:path>
              </a:pathLst>
            </a:custGeom>
            <a:solidFill>
              <a:srgbClr val="333E47"/>
            </a:solidFill>
          </p:spPr>
          <p:txBody>
            <a:bodyPr wrap="square" lIns="0" tIns="0" rIns="0" bIns="0" rtlCol="0"/>
            <a:lstStyle/>
            <a:p>
              <a:endParaRPr>
                <a:latin typeface="GE Inspira" panose="020F0603030400020203" pitchFamily="34" charset="0"/>
              </a:endParaRPr>
            </a:p>
          </p:txBody>
        </p:sp>
      </p:grpSp>
      <p:sp>
        <p:nvSpPr>
          <p:cNvPr id="6" name="object 6"/>
          <p:cNvSpPr/>
          <p:nvPr/>
        </p:nvSpPr>
        <p:spPr>
          <a:xfrm>
            <a:off x="4498847" y="4789422"/>
            <a:ext cx="304800" cy="304800"/>
          </a:xfrm>
          <a:custGeom>
            <a:avLst/>
            <a:gdLst/>
            <a:ahLst/>
            <a:cxnLst/>
            <a:rect l="l" t="t" r="r" b="b"/>
            <a:pathLst>
              <a:path w="304800" h="304800">
                <a:moveTo>
                  <a:pt x="152196" y="0"/>
                </a:moveTo>
                <a:lnTo>
                  <a:pt x="104088" y="7758"/>
                </a:lnTo>
                <a:lnTo>
                  <a:pt x="62309" y="29363"/>
                </a:lnTo>
                <a:lnTo>
                  <a:pt x="29363" y="62309"/>
                </a:lnTo>
                <a:lnTo>
                  <a:pt x="7758" y="104088"/>
                </a:lnTo>
                <a:lnTo>
                  <a:pt x="0" y="152196"/>
                </a:lnTo>
                <a:lnTo>
                  <a:pt x="7758" y="200304"/>
                </a:lnTo>
                <a:lnTo>
                  <a:pt x="29363" y="242084"/>
                </a:lnTo>
                <a:lnTo>
                  <a:pt x="62309" y="275029"/>
                </a:lnTo>
                <a:lnTo>
                  <a:pt x="104088" y="296635"/>
                </a:lnTo>
                <a:lnTo>
                  <a:pt x="152196" y="304393"/>
                </a:lnTo>
                <a:lnTo>
                  <a:pt x="200304" y="296635"/>
                </a:lnTo>
                <a:lnTo>
                  <a:pt x="242084" y="275029"/>
                </a:lnTo>
                <a:lnTo>
                  <a:pt x="275029" y="242084"/>
                </a:lnTo>
                <a:lnTo>
                  <a:pt x="296635" y="200304"/>
                </a:lnTo>
                <a:lnTo>
                  <a:pt x="304393" y="152196"/>
                </a:lnTo>
                <a:lnTo>
                  <a:pt x="296635" y="104088"/>
                </a:lnTo>
                <a:lnTo>
                  <a:pt x="275029" y="62309"/>
                </a:lnTo>
                <a:lnTo>
                  <a:pt x="242084" y="29363"/>
                </a:lnTo>
                <a:lnTo>
                  <a:pt x="200304" y="7758"/>
                </a:lnTo>
                <a:lnTo>
                  <a:pt x="152196"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7" name="object 7"/>
          <p:cNvSpPr txBox="1"/>
          <p:nvPr/>
        </p:nvSpPr>
        <p:spPr>
          <a:xfrm>
            <a:off x="4573793" y="4791402"/>
            <a:ext cx="147320" cy="26924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005EB8"/>
                </a:solidFill>
                <a:latin typeface="GE Inspira" panose="020F0603030400020203" pitchFamily="34" charset="0"/>
                <a:cs typeface="Trebuchet MS"/>
              </a:rPr>
              <a:t>1</a:t>
            </a:r>
            <a:endParaRPr sz="1600">
              <a:latin typeface="GE Inspira" panose="020F0603030400020203" pitchFamily="34" charset="0"/>
              <a:cs typeface="Trebuchet MS"/>
            </a:endParaRPr>
          </a:p>
        </p:txBody>
      </p:sp>
      <p:sp>
        <p:nvSpPr>
          <p:cNvPr id="9" name="object 9"/>
          <p:cNvSpPr/>
          <p:nvPr/>
        </p:nvSpPr>
        <p:spPr>
          <a:xfrm>
            <a:off x="4498847" y="5298566"/>
            <a:ext cx="304800" cy="304800"/>
          </a:xfrm>
          <a:custGeom>
            <a:avLst/>
            <a:gdLst/>
            <a:ahLst/>
            <a:cxnLst/>
            <a:rect l="l" t="t" r="r" b="b"/>
            <a:pathLst>
              <a:path w="304800" h="304800">
                <a:moveTo>
                  <a:pt x="152196" y="0"/>
                </a:moveTo>
                <a:lnTo>
                  <a:pt x="104088" y="7758"/>
                </a:lnTo>
                <a:lnTo>
                  <a:pt x="62309" y="29363"/>
                </a:lnTo>
                <a:lnTo>
                  <a:pt x="29363" y="62309"/>
                </a:lnTo>
                <a:lnTo>
                  <a:pt x="7758" y="104088"/>
                </a:lnTo>
                <a:lnTo>
                  <a:pt x="0" y="152196"/>
                </a:lnTo>
                <a:lnTo>
                  <a:pt x="7758" y="200304"/>
                </a:lnTo>
                <a:lnTo>
                  <a:pt x="29363" y="242084"/>
                </a:lnTo>
                <a:lnTo>
                  <a:pt x="62309" y="275029"/>
                </a:lnTo>
                <a:lnTo>
                  <a:pt x="104088" y="296635"/>
                </a:lnTo>
                <a:lnTo>
                  <a:pt x="152196" y="304393"/>
                </a:lnTo>
                <a:lnTo>
                  <a:pt x="200304" y="296635"/>
                </a:lnTo>
                <a:lnTo>
                  <a:pt x="242084" y="275029"/>
                </a:lnTo>
                <a:lnTo>
                  <a:pt x="275029" y="242084"/>
                </a:lnTo>
                <a:lnTo>
                  <a:pt x="296635" y="200304"/>
                </a:lnTo>
                <a:lnTo>
                  <a:pt x="304393" y="152196"/>
                </a:lnTo>
                <a:lnTo>
                  <a:pt x="296635" y="104088"/>
                </a:lnTo>
                <a:lnTo>
                  <a:pt x="275029" y="62309"/>
                </a:lnTo>
                <a:lnTo>
                  <a:pt x="242084" y="29363"/>
                </a:lnTo>
                <a:lnTo>
                  <a:pt x="200304" y="7758"/>
                </a:lnTo>
                <a:lnTo>
                  <a:pt x="152196"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10" name="object 10"/>
          <p:cNvSpPr txBox="1"/>
          <p:nvPr/>
        </p:nvSpPr>
        <p:spPr>
          <a:xfrm>
            <a:off x="4573793" y="5300545"/>
            <a:ext cx="147320" cy="26924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005EB8"/>
                </a:solidFill>
                <a:latin typeface="GE Inspira" panose="020F0603030400020203" pitchFamily="34" charset="0"/>
                <a:cs typeface="Trebuchet MS"/>
              </a:rPr>
              <a:t>2</a:t>
            </a:r>
            <a:endParaRPr sz="1600">
              <a:latin typeface="GE Inspira" panose="020F0603030400020203" pitchFamily="34" charset="0"/>
              <a:cs typeface="Trebuchet MS"/>
            </a:endParaRPr>
          </a:p>
        </p:txBody>
      </p:sp>
      <p:sp>
        <p:nvSpPr>
          <p:cNvPr id="12" name="object 12"/>
          <p:cNvSpPr/>
          <p:nvPr/>
        </p:nvSpPr>
        <p:spPr>
          <a:xfrm>
            <a:off x="4498847" y="5810122"/>
            <a:ext cx="304800" cy="304800"/>
          </a:xfrm>
          <a:custGeom>
            <a:avLst/>
            <a:gdLst/>
            <a:ahLst/>
            <a:cxnLst/>
            <a:rect l="l" t="t" r="r" b="b"/>
            <a:pathLst>
              <a:path w="304800" h="304800">
                <a:moveTo>
                  <a:pt x="152196" y="0"/>
                </a:moveTo>
                <a:lnTo>
                  <a:pt x="104088" y="7758"/>
                </a:lnTo>
                <a:lnTo>
                  <a:pt x="62309" y="29363"/>
                </a:lnTo>
                <a:lnTo>
                  <a:pt x="29363" y="62309"/>
                </a:lnTo>
                <a:lnTo>
                  <a:pt x="7758" y="104088"/>
                </a:lnTo>
                <a:lnTo>
                  <a:pt x="0" y="152196"/>
                </a:lnTo>
                <a:lnTo>
                  <a:pt x="7758" y="200304"/>
                </a:lnTo>
                <a:lnTo>
                  <a:pt x="29363" y="242084"/>
                </a:lnTo>
                <a:lnTo>
                  <a:pt x="62309" y="275029"/>
                </a:lnTo>
                <a:lnTo>
                  <a:pt x="104088" y="296635"/>
                </a:lnTo>
                <a:lnTo>
                  <a:pt x="152196" y="304393"/>
                </a:lnTo>
                <a:lnTo>
                  <a:pt x="200304" y="296635"/>
                </a:lnTo>
                <a:lnTo>
                  <a:pt x="242084" y="275029"/>
                </a:lnTo>
                <a:lnTo>
                  <a:pt x="275029" y="242084"/>
                </a:lnTo>
                <a:lnTo>
                  <a:pt x="296635" y="200304"/>
                </a:lnTo>
                <a:lnTo>
                  <a:pt x="304393" y="152196"/>
                </a:lnTo>
                <a:lnTo>
                  <a:pt x="296635" y="104088"/>
                </a:lnTo>
                <a:lnTo>
                  <a:pt x="275029" y="62309"/>
                </a:lnTo>
                <a:lnTo>
                  <a:pt x="242084" y="29363"/>
                </a:lnTo>
                <a:lnTo>
                  <a:pt x="200304" y="7758"/>
                </a:lnTo>
                <a:lnTo>
                  <a:pt x="152196"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13" name="object 13"/>
          <p:cNvSpPr txBox="1"/>
          <p:nvPr/>
        </p:nvSpPr>
        <p:spPr>
          <a:xfrm>
            <a:off x="4583954" y="5812101"/>
            <a:ext cx="147320" cy="26924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005EB8"/>
                </a:solidFill>
                <a:latin typeface="GE Inspira" panose="020F0603030400020203" pitchFamily="34" charset="0"/>
                <a:cs typeface="Trebuchet MS"/>
              </a:rPr>
              <a:t>3</a:t>
            </a:r>
            <a:endParaRPr sz="1600">
              <a:latin typeface="GE Inspira" panose="020F0603030400020203" pitchFamily="34" charset="0"/>
              <a:cs typeface="Trebuchet MS"/>
            </a:endParaRPr>
          </a:p>
        </p:txBody>
      </p:sp>
      <p:sp>
        <p:nvSpPr>
          <p:cNvPr id="15" name="object 15"/>
          <p:cNvSpPr/>
          <p:nvPr/>
        </p:nvSpPr>
        <p:spPr>
          <a:xfrm>
            <a:off x="4498847" y="6317105"/>
            <a:ext cx="304800" cy="304800"/>
          </a:xfrm>
          <a:custGeom>
            <a:avLst/>
            <a:gdLst/>
            <a:ahLst/>
            <a:cxnLst/>
            <a:rect l="l" t="t" r="r" b="b"/>
            <a:pathLst>
              <a:path w="304800" h="304800">
                <a:moveTo>
                  <a:pt x="152196" y="0"/>
                </a:moveTo>
                <a:lnTo>
                  <a:pt x="104088" y="7758"/>
                </a:lnTo>
                <a:lnTo>
                  <a:pt x="62309" y="29363"/>
                </a:lnTo>
                <a:lnTo>
                  <a:pt x="29363" y="62309"/>
                </a:lnTo>
                <a:lnTo>
                  <a:pt x="7758" y="104088"/>
                </a:lnTo>
                <a:lnTo>
                  <a:pt x="0" y="152196"/>
                </a:lnTo>
                <a:lnTo>
                  <a:pt x="7758" y="200304"/>
                </a:lnTo>
                <a:lnTo>
                  <a:pt x="29363" y="242084"/>
                </a:lnTo>
                <a:lnTo>
                  <a:pt x="62309" y="275029"/>
                </a:lnTo>
                <a:lnTo>
                  <a:pt x="104088" y="296635"/>
                </a:lnTo>
                <a:lnTo>
                  <a:pt x="152196" y="304393"/>
                </a:lnTo>
                <a:lnTo>
                  <a:pt x="200304" y="296635"/>
                </a:lnTo>
                <a:lnTo>
                  <a:pt x="242084" y="275029"/>
                </a:lnTo>
                <a:lnTo>
                  <a:pt x="275029" y="242084"/>
                </a:lnTo>
                <a:lnTo>
                  <a:pt x="296635" y="200304"/>
                </a:lnTo>
                <a:lnTo>
                  <a:pt x="304393" y="152196"/>
                </a:lnTo>
                <a:lnTo>
                  <a:pt x="296635" y="104088"/>
                </a:lnTo>
                <a:lnTo>
                  <a:pt x="275029" y="62309"/>
                </a:lnTo>
                <a:lnTo>
                  <a:pt x="242084" y="29363"/>
                </a:lnTo>
                <a:lnTo>
                  <a:pt x="200304" y="7758"/>
                </a:lnTo>
                <a:lnTo>
                  <a:pt x="152196"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16" name="object 16"/>
          <p:cNvSpPr txBox="1"/>
          <p:nvPr/>
        </p:nvSpPr>
        <p:spPr>
          <a:xfrm>
            <a:off x="4573793" y="6319085"/>
            <a:ext cx="147320" cy="26924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005EB8"/>
                </a:solidFill>
                <a:latin typeface="GE Inspira" panose="020F0603030400020203" pitchFamily="34" charset="0"/>
                <a:cs typeface="Trebuchet MS"/>
              </a:rPr>
              <a:t>4</a:t>
            </a:r>
            <a:endParaRPr sz="1600">
              <a:latin typeface="GE Inspira" panose="020F0603030400020203" pitchFamily="34" charset="0"/>
              <a:cs typeface="Trebuchet MS"/>
            </a:endParaRPr>
          </a:p>
        </p:txBody>
      </p:sp>
      <p:sp>
        <p:nvSpPr>
          <p:cNvPr id="18" name="object 18"/>
          <p:cNvSpPr/>
          <p:nvPr/>
        </p:nvSpPr>
        <p:spPr>
          <a:xfrm>
            <a:off x="4498847" y="6818374"/>
            <a:ext cx="304800" cy="304800"/>
          </a:xfrm>
          <a:custGeom>
            <a:avLst/>
            <a:gdLst/>
            <a:ahLst/>
            <a:cxnLst/>
            <a:rect l="l" t="t" r="r" b="b"/>
            <a:pathLst>
              <a:path w="304800" h="304800">
                <a:moveTo>
                  <a:pt x="152196" y="0"/>
                </a:moveTo>
                <a:lnTo>
                  <a:pt x="104088" y="7758"/>
                </a:lnTo>
                <a:lnTo>
                  <a:pt x="62309" y="29363"/>
                </a:lnTo>
                <a:lnTo>
                  <a:pt x="29363" y="62309"/>
                </a:lnTo>
                <a:lnTo>
                  <a:pt x="7758" y="104088"/>
                </a:lnTo>
                <a:lnTo>
                  <a:pt x="0" y="152196"/>
                </a:lnTo>
                <a:lnTo>
                  <a:pt x="7758" y="200304"/>
                </a:lnTo>
                <a:lnTo>
                  <a:pt x="29363" y="242084"/>
                </a:lnTo>
                <a:lnTo>
                  <a:pt x="62309" y="275029"/>
                </a:lnTo>
                <a:lnTo>
                  <a:pt x="104088" y="296635"/>
                </a:lnTo>
                <a:lnTo>
                  <a:pt x="152196" y="304393"/>
                </a:lnTo>
                <a:lnTo>
                  <a:pt x="200304" y="296635"/>
                </a:lnTo>
                <a:lnTo>
                  <a:pt x="242084" y="275029"/>
                </a:lnTo>
                <a:lnTo>
                  <a:pt x="275029" y="242084"/>
                </a:lnTo>
                <a:lnTo>
                  <a:pt x="296635" y="200304"/>
                </a:lnTo>
                <a:lnTo>
                  <a:pt x="304393" y="152196"/>
                </a:lnTo>
                <a:lnTo>
                  <a:pt x="296635" y="104088"/>
                </a:lnTo>
                <a:lnTo>
                  <a:pt x="275029" y="62309"/>
                </a:lnTo>
                <a:lnTo>
                  <a:pt x="242084" y="29363"/>
                </a:lnTo>
                <a:lnTo>
                  <a:pt x="200304" y="7758"/>
                </a:lnTo>
                <a:lnTo>
                  <a:pt x="152196"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19" name="object 19"/>
          <p:cNvSpPr txBox="1"/>
          <p:nvPr/>
        </p:nvSpPr>
        <p:spPr>
          <a:xfrm>
            <a:off x="4583953" y="6820355"/>
            <a:ext cx="147320" cy="26924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005EB8"/>
                </a:solidFill>
                <a:latin typeface="GE Inspira" panose="020F0603030400020203" pitchFamily="34" charset="0"/>
                <a:cs typeface="Trebuchet MS"/>
              </a:rPr>
              <a:t>5</a:t>
            </a:r>
            <a:endParaRPr sz="1600">
              <a:latin typeface="GE Inspira" panose="020F0603030400020203" pitchFamily="34" charset="0"/>
              <a:cs typeface="Trebuchet MS"/>
            </a:endParaRPr>
          </a:p>
        </p:txBody>
      </p:sp>
      <p:sp>
        <p:nvSpPr>
          <p:cNvPr id="21" name="object 21"/>
          <p:cNvSpPr/>
          <p:nvPr/>
        </p:nvSpPr>
        <p:spPr>
          <a:xfrm>
            <a:off x="6805855" y="4789627"/>
            <a:ext cx="304800" cy="304800"/>
          </a:xfrm>
          <a:custGeom>
            <a:avLst/>
            <a:gdLst/>
            <a:ahLst/>
            <a:cxnLst/>
            <a:rect l="l" t="t" r="r" b="b"/>
            <a:pathLst>
              <a:path w="304800" h="304800">
                <a:moveTo>
                  <a:pt x="152196" y="0"/>
                </a:moveTo>
                <a:lnTo>
                  <a:pt x="104088" y="7758"/>
                </a:lnTo>
                <a:lnTo>
                  <a:pt x="62309" y="29363"/>
                </a:lnTo>
                <a:lnTo>
                  <a:pt x="29363" y="62309"/>
                </a:lnTo>
                <a:lnTo>
                  <a:pt x="7758" y="104088"/>
                </a:lnTo>
                <a:lnTo>
                  <a:pt x="0" y="152196"/>
                </a:lnTo>
                <a:lnTo>
                  <a:pt x="7758" y="200304"/>
                </a:lnTo>
                <a:lnTo>
                  <a:pt x="29363" y="242084"/>
                </a:lnTo>
                <a:lnTo>
                  <a:pt x="62309" y="275029"/>
                </a:lnTo>
                <a:lnTo>
                  <a:pt x="104088" y="296635"/>
                </a:lnTo>
                <a:lnTo>
                  <a:pt x="152196" y="304393"/>
                </a:lnTo>
                <a:lnTo>
                  <a:pt x="200304" y="296635"/>
                </a:lnTo>
                <a:lnTo>
                  <a:pt x="242084" y="275029"/>
                </a:lnTo>
                <a:lnTo>
                  <a:pt x="275029" y="242084"/>
                </a:lnTo>
                <a:lnTo>
                  <a:pt x="296635" y="200304"/>
                </a:lnTo>
                <a:lnTo>
                  <a:pt x="304393" y="152196"/>
                </a:lnTo>
                <a:lnTo>
                  <a:pt x="296635" y="104088"/>
                </a:lnTo>
                <a:lnTo>
                  <a:pt x="275029" y="62309"/>
                </a:lnTo>
                <a:lnTo>
                  <a:pt x="242084" y="29363"/>
                </a:lnTo>
                <a:lnTo>
                  <a:pt x="200304" y="7758"/>
                </a:lnTo>
                <a:lnTo>
                  <a:pt x="152196"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22" name="object 22"/>
          <p:cNvSpPr txBox="1"/>
          <p:nvPr/>
        </p:nvSpPr>
        <p:spPr>
          <a:xfrm>
            <a:off x="6880800" y="4791605"/>
            <a:ext cx="147320" cy="26924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005EB8"/>
                </a:solidFill>
                <a:latin typeface="GE Inspira" panose="020F0603030400020203" pitchFamily="34" charset="0"/>
                <a:cs typeface="Trebuchet MS"/>
              </a:rPr>
              <a:t>6</a:t>
            </a:r>
            <a:endParaRPr sz="1600">
              <a:latin typeface="GE Inspira" panose="020F0603030400020203" pitchFamily="34" charset="0"/>
              <a:cs typeface="Trebuchet MS"/>
            </a:endParaRPr>
          </a:p>
        </p:txBody>
      </p:sp>
      <p:sp>
        <p:nvSpPr>
          <p:cNvPr id="24" name="object 24"/>
          <p:cNvSpPr/>
          <p:nvPr/>
        </p:nvSpPr>
        <p:spPr>
          <a:xfrm>
            <a:off x="6805853" y="5298762"/>
            <a:ext cx="304800" cy="304800"/>
          </a:xfrm>
          <a:custGeom>
            <a:avLst/>
            <a:gdLst/>
            <a:ahLst/>
            <a:cxnLst/>
            <a:rect l="l" t="t" r="r" b="b"/>
            <a:pathLst>
              <a:path w="304800" h="304800">
                <a:moveTo>
                  <a:pt x="152196" y="0"/>
                </a:moveTo>
                <a:lnTo>
                  <a:pt x="104088" y="7758"/>
                </a:lnTo>
                <a:lnTo>
                  <a:pt x="62309" y="29363"/>
                </a:lnTo>
                <a:lnTo>
                  <a:pt x="29363" y="62309"/>
                </a:lnTo>
                <a:lnTo>
                  <a:pt x="7758" y="104088"/>
                </a:lnTo>
                <a:lnTo>
                  <a:pt x="0" y="152196"/>
                </a:lnTo>
                <a:lnTo>
                  <a:pt x="7758" y="200304"/>
                </a:lnTo>
                <a:lnTo>
                  <a:pt x="29363" y="242084"/>
                </a:lnTo>
                <a:lnTo>
                  <a:pt x="62309" y="275029"/>
                </a:lnTo>
                <a:lnTo>
                  <a:pt x="104088" y="296635"/>
                </a:lnTo>
                <a:lnTo>
                  <a:pt x="152196" y="304393"/>
                </a:lnTo>
                <a:lnTo>
                  <a:pt x="200304" y="296635"/>
                </a:lnTo>
                <a:lnTo>
                  <a:pt x="242084" y="275029"/>
                </a:lnTo>
                <a:lnTo>
                  <a:pt x="275029" y="242084"/>
                </a:lnTo>
                <a:lnTo>
                  <a:pt x="296635" y="200304"/>
                </a:lnTo>
                <a:lnTo>
                  <a:pt x="304393" y="152196"/>
                </a:lnTo>
                <a:lnTo>
                  <a:pt x="296635" y="104088"/>
                </a:lnTo>
                <a:lnTo>
                  <a:pt x="275029" y="62309"/>
                </a:lnTo>
                <a:lnTo>
                  <a:pt x="242084" y="29363"/>
                </a:lnTo>
                <a:lnTo>
                  <a:pt x="200304" y="7758"/>
                </a:lnTo>
                <a:lnTo>
                  <a:pt x="152196"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25" name="object 25"/>
          <p:cNvSpPr txBox="1"/>
          <p:nvPr/>
        </p:nvSpPr>
        <p:spPr>
          <a:xfrm>
            <a:off x="6890960" y="5310903"/>
            <a:ext cx="147320" cy="26924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005EB8"/>
                </a:solidFill>
                <a:latin typeface="GE Inspira" panose="020F0603030400020203" pitchFamily="34" charset="0"/>
                <a:cs typeface="Trebuchet MS"/>
              </a:rPr>
              <a:t>7</a:t>
            </a:r>
            <a:endParaRPr sz="1600">
              <a:latin typeface="GE Inspira" panose="020F0603030400020203" pitchFamily="34" charset="0"/>
              <a:cs typeface="Trebuchet MS"/>
            </a:endParaRPr>
          </a:p>
        </p:txBody>
      </p:sp>
      <p:sp>
        <p:nvSpPr>
          <p:cNvPr id="27" name="object 27"/>
          <p:cNvSpPr/>
          <p:nvPr/>
        </p:nvSpPr>
        <p:spPr>
          <a:xfrm>
            <a:off x="6805853" y="5810327"/>
            <a:ext cx="304800" cy="304800"/>
          </a:xfrm>
          <a:custGeom>
            <a:avLst/>
            <a:gdLst/>
            <a:ahLst/>
            <a:cxnLst/>
            <a:rect l="l" t="t" r="r" b="b"/>
            <a:pathLst>
              <a:path w="304800" h="304800">
                <a:moveTo>
                  <a:pt x="152196" y="0"/>
                </a:moveTo>
                <a:lnTo>
                  <a:pt x="104088" y="7758"/>
                </a:lnTo>
                <a:lnTo>
                  <a:pt x="62309" y="29363"/>
                </a:lnTo>
                <a:lnTo>
                  <a:pt x="29363" y="62309"/>
                </a:lnTo>
                <a:lnTo>
                  <a:pt x="7758" y="104088"/>
                </a:lnTo>
                <a:lnTo>
                  <a:pt x="0" y="152196"/>
                </a:lnTo>
                <a:lnTo>
                  <a:pt x="7758" y="200304"/>
                </a:lnTo>
                <a:lnTo>
                  <a:pt x="29363" y="242084"/>
                </a:lnTo>
                <a:lnTo>
                  <a:pt x="62309" y="275029"/>
                </a:lnTo>
                <a:lnTo>
                  <a:pt x="104088" y="296635"/>
                </a:lnTo>
                <a:lnTo>
                  <a:pt x="152196" y="304393"/>
                </a:lnTo>
                <a:lnTo>
                  <a:pt x="200304" y="296635"/>
                </a:lnTo>
                <a:lnTo>
                  <a:pt x="242084" y="275029"/>
                </a:lnTo>
                <a:lnTo>
                  <a:pt x="275029" y="242084"/>
                </a:lnTo>
                <a:lnTo>
                  <a:pt x="296635" y="200304"/>
                </a:lnTo>
                <a:lnTo>
                  <a:pt x="304393" y="152196"/>
                </a:lnTo>
                <a:lnTo>
                  <a:pt x="296635" y="104088"/>
                </a:lnTo>
                <a:lnTo>
                  <a:pt x="275029" y="62309"/>
                </a:lnTo>
                <a:lnTo>
                  <a:pt x="242084" y="29363"/>
                </a:lnTo>
                <a:lnTo>
                  <a:pt x="200304" y="7758"/>
                </a:lnTo>
                <a:lnTo>
                  <a:pt x="152196"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28" name="object 28"/>
          <p:cNvSpPr txBox="1"/>
          <p:nvPr/>
        </p:nvSpPr>
        <p:spPr>
          <a:xfrm>
            <a:off x="6886793" y="5816729"/>
            <a:ext cx="147320" cy="26924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005EB8"/>
                </a:solidFill>
                <a:latin typeface="GE Inspira" panose="020F0603030400020203" pitchFamily="34" charset="0"/>
                <a:cs typeface="Trebuchet MS"/>
              </a:rPr>
              <a:t>8</a:t>
            </a:r>
            <a:endParaRPr sz="1600">
              <a:latin typeface="GE Inspira" panose="020F0603030400020203" pitchFamily="34" charset="0"/>
              <a:cs typeface="Trebuchet MS"/>
            </a:endParaRPr>
          </a:p>
        </p:txBody>
      </p:sp>
      <p:sp>
        <p:nvSpPr>
          <p:cNvPr id="30" name="object 30"/>
          <p:cNvSpPr/>
          <p:nvPr/>
        </p:nvSpPr>
        <p:spPr>
          <a:xfrm>
            <a:off x="6805853" y="6317316"/>
            <a:ext cx="304800" cy="304800"/>
          </a:xfrm>
          <a:custGeom>
            <a:avLst/>
            <a:gdLst/>
            <a:ahLst/>
            <a:cxnLst/>
            <a:rect l="l" t="t" r="r" b="b"/>
            <a:pathLst>
              <a:path w="304800" h="304800">
                <a:moveTo>
                  <a:pt x="152196" y="0"/>
                </a:moveTo>
                <a:lnTo>
                  <a:pt x="104088" y="7758"/>
                </a:lnTo>
                <a:lnTo>
                  <a:pt x="62309" y="29363"/>
                </a:lnTo>
                <a:lnTo>
                  <a:pt x="29363" y="62309"/>
                </a:lnTo>
                <a:lnTo>
                  <a:pt x="7758" y="104088"/>
                </a:lnTo>
                <a:lnTo>
                  <a:pt x="0" y="152196"/>
                </a:lnTo>
                <a:lnTo>
                  <a:pt x="7758" y="200304"/>
                </a:lnTo>
                <a:lnTo>
                  <a:pt x="29363" y="242084"/>
                </a:lnTo>
                <a:lnTo>
                  <a:pt x="62309" y="275029"/>
                </a:lnTo>
                <a:lnTo>
                  <a:pt x="104088" y="296635"/>
                </a:lnTo>
                <a:lnTo>
                  <a:pt x="152196" y="304393"/>
                </a:lnTo>
                <a:lnTo>
                  <a:pt x="200304" y="296635"/>
                </a:lnTo>
                <a:lnTo>
                  <a:pt x="242084" y="275029"/>
                </a:lnTo>
                <a:lnTo>
                  <a:pt x="275029" y="242084"/>
                </a:lnTo>
                <a:lnTo>
                  <a:pt x="296635" y="200304"/>
                </a:lnTo>
                <a:lnTo>
                  <a:pt x="304393" y="152196"/>
                </a:lnTo>
                <a:lnTo>
                  <a:pt x="296635" y="104088"/>
                </a:lnTo>
                <a:lnTo>
                  <a:pt x="275029" y="62309"/>
                </a:lnTo>
                <a:lnTo>
                  <a:pt x="242084" y="29363"/>
                </a:lnTo>
                <a:lnTo>
                  <a:pt x="200304" y="7758"/>
                </a:lnTo>
                <a:lnTo>
                  <a:pt x="152196"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31" name="object 31"/>
          <p:cNvSpPr txBox="1"/>
          <p:nvPr/>
        </p:nvSpPr>
        <p:spPr>
          <a:xfrm>
            <a:off x="6890960" y="6329453"/>
            <a:ext cx="147320" cy="26924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005EB8"/>
                </a:solidFill>
                <a:latin typeface="GE Inspira" panose="020F0603030400020203" pitchFamily="34" charset="0"/>
                <a:cs typeface="Trebuchet MS"/>
              </a:rPr>
              <a:t>9</a:t>
            </a:r>
            <a:endParaRPr sz="1600">
              <a:latin typeface="GE Inspira" panose="020F0603030400020203" pitchFamily="34" charset="0"/>
              <a:cs typeface="Trebuchet MS"/>
            </a:endParaRPr>
          </a:p>
        </p:txBody>
      </p:sp>
      <p:sp>
        <p:nvSpPr>
          <p:cNvPr id="33" name="object 33"/>
          <p:cNvSpPr/>
          <p:nvPr/>
        </p:nvSpPr>
        <p:spPr>
          <a:xfrm>
            <a:off x="6805879" y="6818588"/>
            <a:ext cx="304800" cy="304800"/>
          </a:xfrm>
          <a:custGeom>
            <a:avLst/>
            <a:gdLst/>
            <a:ahLst/>
            <a:cxnLst/>
            <a:rect l="l" t="t" r="r" b="b"/>
            <a:pathLst>
              <a:path w="304800" h="304800">
                <a:moveTo>
                  <a:pt x="152196" y="0"/>
                </a:moveTo>
                <a:lnTo>
                  <a:pt x="104088" y="7758"/>
                </a:lnTo>
                <a:lnTo>
                  <a:pt x="62309" y="29363"/>
                </a:lnTo>
                <a:lnTo>
                  <a:pt x="29363" y="62309"/>
                </a:lnTo>
                <a:lnTo>
                  <a:pt x="7758" y="104088"/>
                </a:lnTo>
                <a:lnTo>
                  <a:pt x="0" y="152196"/>
                </a:lnTo>
                <a:lnTo>
                  <a:pt x="7758" y="200304"/>
                </a:lnTo>
                <a:lnTo>
                  <a:pt x="29363" y="242084"/>
                </a:lnTo>
                <a:lnTo>
                  <a:pt x="62309" y="275029"/>
                </a:lnTo>
                <a:lnTo>
                  <a:pt x="104088" y="296635"/>
                </a:lnTo>
                <a:lnTo>
                  <a:pt x="152196" y="304393"/>
                </a:lnTo>
                <a:lnTo>
                  <a:pt x="200304" y="296635"/>
                </a:lnTo>
                <a:lnTo>
                  <a:pt x="242084" y="275029"/>
                </a:lnTo>
                <a:lnTo>
                  <a:pt x="275029" y="242084"/>
                </a:lnTo>
                <a:lnTo>
                  <a:pt x="296635" y="200304"/>
                </a:lnTo>
                <a:lnTo>
                  <a:pt x="304393" y="152196"/>
                </a:lnTo>
                <a:lnTo>
                  <a:pt x="296635" y="104088"/>
                </a:lnTo>
                <a:lnTo>
                  <a:pt x="275029" y="62309"/>
                </a:lnTo>
                <a:lnTo>
                  <a:pt x="242084" y="29363"/>
                </a:lnTo>
                <a:lnTo>
                  <a:pt x="200304" y="7758"/>
                </a:lnTo>
                <a:lnTo>
                  <a:pt x="152196"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34" name="object 34"/>
          <p:cNvSpPr txBox="1"/>
          <p:nvPr/>
        </p:nvSpPr>
        <p:spPr>
          <a:xfrm>
            <a:off x="6827216" y="6820568"/>
            <a:ext cx="248920" cy="26924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005EB8"/>
                </a:solidFill>
                <a:latin typeface="GE Inspira" panose="020F0603030400020203" pitchFamily="34" charset="0"/>
                <a:cs typeface="Trebuchet MS"/>
              </a:rPr>
              <a:t>10</a:t>
            </a:r>
            <a:endParaRPr sz="1600">
              <a:latin typeface="GE Inspira" panose="020F0603030400020203" pitchFamily="34" charset="0"/>
              <a:cs typeface="Trebuchet MS"/>
            </a:endParaRPr>
          </a:p>
        </p:txBody>
      </p:sp>
      <p:sp>
        <p:nvSpPr>
          <p:cNvPr id="35" name="object 35"/>
          <p:cNvSpPr txBox="1"/>
          <p:nvPr/>
        </p:nvSpPr>
        <p:spPr>
          <a:xfrm>
            <a:off x="4486147" y="3834252"/>
            <a:ext cx="5115053" cy="898964"/>
          </a:xfrm>
          <a:prstGeom prst="rect">
            <a:avLst/>
          </a:prstGeom>
        </p:spPr>
        <p:txBody>
          <a:bodyPr vert="horz" wrap="square" lIns="0" tIns="82550" rIns="0" bIns="0" rtlCol="0">
            <a:spAutoFit/>
          </a:bodyPr>
          <a:lstStyle/>
          <a:p>
            <a:pPr marL="12700">
              <a:lnSpc>
                <a:spcPct val="100000"/>
              </a:lnSpc>
              <a:spcBef>
                <a:spcPts val="650"/>
              </a:spcBef>
            </a:pPr>
            <a:r>
              <a:rPr sz="2400" dirty="0">
                <a:solidFill>
                  <a:srgbClr val="FFFFFF"/>
                </a:solidFill>
                <a:latin typeface="GE Inspira" panose="020F0603030400020203" pitchFamily="34" charset="0"/>
                <a:cs typeface="Trebuchet MS"/>
              </a:rPr>
              <a:t>Definium</a:t>
            </a:r>
            <a:r>
              <a:rPr sz="2400" baseline="30000" dirty="0">
                <a:solidFill>
                  <a:srgbClr val="FFFFFF"/>
                </a:solidFill>
                <a:latin typeface="GE Inspira" panose="020F0603030400020203" pitchFamily="34" charset="0"/>
                <a:cs typeface="Trebuchet MS"/>
              </a:rPr>
              <a:t>™</a:t>
            </a:r>
            <a:r>
              <a:rPr sz="2400" dirty="0">
                <a:solidFill>
                  <a:srgbClr val="FFFFFF"/>
                </a:solidFill>
                <a:latin typeface="GE Inspira" panose="020F0603030400020203" pitchFamily="34" charset="0"/>
                <a:cs typeface="Trebuchet MS"/>
              </a:rPr>
              <a:t> Tempo</a:t>
            </a:r>
            <a:endParaRPr sz="2400" dirty="0">
              <a:latin typeface="GE Inspira" panose="020F0603030400020203" pitchFamily="34" charset="0"/>
              <a:cs typeface="Trebuchet MS"/>
            </a:endParaRPr>
          </a:p>
          <a:p>
            <a:pPr marL="12700">
              <a:lnSpc>
                <a:spcPct val="100000"/>
              </a:lnSpc>
              <a:spcBef>
                <a:spcPts val="270"/>
              </a:spcBef>
            </a:pPr>
            <a:r>
              <a:rPr lang="pt-BR" sz="1200" dirty="0">
                <a:solidFill>
                  <a:srgbClr val="FFFFFF"/>
                </a:solidFill>
                <a:latin typeface="GE Inspira" panose="020F0603030400020203" pitchFamily="34" charset="0"/>
                <a:cs typeface="Trebuchet MS"/>
              </a:rPr>
              <a:t>Automatizar tarefas e fornecer informações onde e quando elas são necessárias.
</a:t>
            </a:r>
            <a:endParaRPr sz="1200" dirty="0">
              <a:latin typeface="GE Inspira" panose="020F0603030400020203" pitchFamily="34" charset="0"/>
              <a:cs typeface="Trebuchet MS"/>
            </a:endParaRPr>
          </a:p>
        </p:txBody>
      </p:sp>
      <p:sp>
        <p:nvSpPr>
          <p:cNvPr id="36" name="object 36"/>
          <p:cNvSpPr txBox="1"/>
          <p:nvPr/>
        </p:nvSpPr>
        <p:spPr>
          <a:xfrm>
            <a:off x="4486146" y="7291830"/>
            <a:ext cx="4962653" cy="474489"/>
          </a:xfrm>
          <a:prstGeom prst="rect">
            <a:avLst/>
          </a:prstGeom>
        </p:spPr>
        <p:txBody>
          <a:bodyPr vert="horz" wrap="square" lIns="0" tIns="12700" rIns="0" bIns="0" rtlCol="0">
            <a:spAutoFit/>
          </a:bodyPr>
          <a:lstStyle/>
          <a:p>
            <a:pPr marL="12700">
              <a:lnSpc>
                <a:spcPts val="880"/>
              </a:lnSpc>
            </a:pPr>
            <a:r>
              <a:rPr sz="800" dirty="0">
                <a:solidFill>
                  <a:srgbClr val="FFFFFF"/>
                </a:solidFill>
                <a:latin typeface="GE Inspira" panose="020F0603030400020203" pitchFamily="34" charset="0"/>
                <a:cs typeface="Trebuchet MS"/>
              </a:rPr>
              <a:t>†</a:t>
            </a:r>
            <a:r>
              <a:rPr lang="pt-BR" sz="800" dirty="0">
                <a:solidFill>
                  <a:srgbClr val="FFFFFF"/>
                </a:solidFill>
                <a:latin typeface="GE Inspira" panose="020F0603030400020203" pitchFamily="34" charset="0"/>
                <a:cs typeface="Trebuchet MS"/>
              </a:rPr>
              <a:t>Denota recursos opcionais*Os recursos de posicionamento automático só estão disponíveis na configuração Tempo Pro
s
</a:t>
            </a:r>
            <a:endParaRPr sz="800" dirty="0">
              <a:latin typeface="GE Inspira" panose="020F0603030400020203" pitchFamily="34" charset="0"/>
              <a:cs typeface="Trebuchet MS"/>
            </a:endParaRPr>
          </a:p>
        </p:txBody>
      </p:sp>
      <p:sp>
        <p:nvSpPr>
          <p:cNvPr id="37" name="object 5"/>
          <p:cNvSpPr txBox="1"/>
          <p:nvPr/>
        </p:nvSpPr>
        <p:spPr>
          <a:xfrm>
            <a:off x="4895824" y="4777098"/>
            <a:ext cx="1657376" cy="166712"/>
          </a:xfrm>
          <a:prstGeom prst="rect">
            <a:avLst/>
          </a:prstGeom>
        </p:spPr>
        <p:txBody>
          <a:bodyPr vert="horz" wrap="square" lIns="0" tIns="12700" rIns="0" bIns="0" rtlCol="0">
            <a:spAutoFit/>
          </a:bodyPr>
          <a:lstStyle/>
          <a:p>
            <a:pPr marL="12700" marR="5080">
              <a:lnSpc>
                <a:spcPct val="100000"/>
              </a:lnSpc>
              <a:spcBef>
                <a:spcPts val="100"/>
              </a:spcBef>
            </a:pPr>
            <a:r>
              <a:rPr sz="1000" b="1" u="heavy" dirty="0">
                <a:solidFill>
                  <a:srgbClr val="FFFFFF"/>
                </a:solidFill>
                <a:uFill>
                  <a:solidFill>
                    <a:srgbClr val="FFFFFF"/>
                  </a:solidFill>
                </a:uFill>
                <a:latin typeface="GE Inspira" panose="020F0603030400020203" pitchFamily="34" charset="0"/>
                <a:cs typeface="Trebuchet MS"/>
                <a:hlinkClick r:id="rId3"/>
              </a:rPr>
              <a:t>OTS UI</a:t>
            </a:r>
            <a:r>
              <a:rPr sz="1000" b="1" dirty="0">
                <a:solidFill>
                  <a:srgbClr val="FFFFFF"/>
                </a:solidFill>
                <a:latin typeface="GE Inspira" panose="020F0603030400020203" pitchFamily="34" charset="0"/>
                <a:cs typeface="Trebuchet MS"/>
                <a:hlinkClick r:id="rId3"/>
              </a:rPr>
              <a:t> </a:t>
            </a:r>
            <a:r>
              <a:rPr lang="pl-PL" sz="1000" b="1" dirty="0">
                <a:solidFill>
                  <a:srgbClr val="FFFFFF"/>
                </a:solidFill>
                <a:latin typeface="GE Inspira" panose="020F0603030400020203" pitchFamily="34" charset="0"/>
                <a:cs typeface="Trebuchet MS"/>
              </a:rPr>
              <a:t>e</a:t>
            </a:r>
            <a:r>
              <a:rPr sz="1000" b="1" dirty="0">
                <a:solidFill>
                  <a:srgbClr val="FFFFFF"/>
                </a:solidFill>
                <a:latin typeface="GE Inspira" panose="020F0603030400020203" pitchFamily="34" charset="0"/>
                <a:cs typeface="Trebuchet MS"/>
              </a:rPr>
              <a:t> </a:t>
            </a:r>
            <a:r>
              <a:rPr sz="1000" b="1" u="heavy" dirty="0">
                <a:solidFill>
                  <a:srgbClr val="FFFFFF"/>
                </a:solidFill>
                <a:uFill>
                  <a:solidFill>
                    <a:srgbClr val="FFFFFF"/>
                  </a:solidFill>
                </a:uFill>
                <a:latin typeface="GE Inspira" panose="020F0603030400020203" pitchFamily="34" charset="0"/>
                <a:cs typeface="Trebuchet MS"/>
                <a:hlinkClick r:id="rId4"/>
              </a:rPr>
              <a:t>In-room</a:t>
            </a:r>
            <a:r>
              <a:rPr lang="pt-BR" sz="1000" b="1" u="heavy" dirty="0">
                <a:solidFill>
                  <a:srgbClr val="FFFFFF"/>
                </a:solidFill>
                <a:uFill>
                  <a:solidFill>
                    <a:srgbClr val="FFFFFF"/>
                  </a:solidFill>
                </a:uFill>
                <a:latin typeface="GE Inspira" panose="020F0603030400020203" pitchFamily="34" charset="0"/>
                <a:cs typeface="Trebuchet MS"/>
                <a:hlinkClick r:id="rId4"/>
              </a:rPr>
              <a:t> </a:t>
            </a:r>
            <a:r>
              <a:rPr sz="1000" b="1" u="heavy" dirty="0">
                <a:solidFill>
                  <a:srgbClr val="FFFFFF"/>
                </a:solidFill>
                <a:uFill>
                  <a:solidFill>
                    <a:srgbClr val="FFFFFF"/>
                  </a:solidFill>
                </a:uFill>
                <a:latin typeface="GE Inspira" panose="020F0603030400020203" pitchFamily="34" charset="0"/>
                <a:cs typeface="Trebuchet MS"/>
                <a:hlinkClick r:id="rId4"/>
              </a:rPr>
              <a:t>Workflows</a:t>
            </a:r>
            <a:endParaRPr sz="1000" dirty="0">
              <a:latin typeface="GE Inspira" panose="020F0603030400020203" pitchFamily="34" charset="0"/>
              <a:cs typeface="Trebuchet MS"/>
            </a:endParaRPr>
          </a:p>
        </p:txBody>
      </p:sp>
      <p:sp>
        <p:nvSpPr>
          <p:cNvPr id="38" name="object 8"/>
          <p:cNvSpPr txBox="1"/>
          <p:nvPr/>
        </p:nvSpPr>
        <p:spPr>
          <a:xfrm>
            <a:off x="4895824" y="5280018"/>
            <a:ext cx="1761566" cy="330200"/>
          </a:xfrm>
          <a:prstGeom prst="rect">
            <a:avLst/>
          </a:prstGeom>
        </p:spPr>
        <p:txBody>
          <a:bodyPr vert="horz" wrap="square" lIns="0" tIns="12700" rIns="0" bIns="0" rtlCol="0">
            <a:spAutoFit/>
          </a:bodyPr>
          <a:lstStyle/>
          <a:p>
            <a:pPr marL="12700" marR="5080">
              <a:lnSpc>
                <a:spcPct val="100000"/>
              </a:lnSpc>
              <a:spcBef>
                <a:spcPts val="100"/>
              </a:spcBef>
            </a:pPr>
            <a:r>
              <a:rPr sz="1000" b="1" u="heavy" dirty="0">
                <a:solidFill>
                  <a:srgbClr val="FFFFFF"/>
                </a:solidFill>
                <a:uFill>
                  <a:solidFill>
                    <a:srgbClr val="FFFFFF"/>
                  </a:solidFill>
                </a:uFill>
                <a:latin typeface="GE Inspira" panose="020F0603030400020203" pitchFamily="34" charset="0"/>
                <a:cs typeface="Trebuchet MS"/>
                <a:hlinkClick r:id="rId5"/>
              </a:rPr>
              <a:t>Automated Workflows</a:t>
            </a:r>
            <a:r>
              <a:rPr lang="pt-BR" sz="1000" b="1" u="heavy" dirty="0">
                <a:solidFill>
                  <a:srgbClr val="FFFFFF"/>
                </a:solidFill>
                <a:uFill>
                  <a:solidFill>
                    <a:srgbClr val="FFFFFF"/>
                  </a:solidFill>
                </a:uFill>
                <a:latin typeface="GE Inspira" panose="020F0603030400020203" pitchFamily="34" charset="0"/>
                <a:cs typeface="Trebuchet MS"/>
              </a:rPr>
              <a:t> </a:t>
            </a:r>
            <a:r>
              <a:rPr lang="pl-PL" sz="1000" b="1" dirty="0">
                <a:solidFill>
                  <a:srgbClr val="FFFFFF"/>
                </a:solidFill>
                <a:latin typeface="GE Inspira" panose="020F0603030400020203" pitchFamily="34" charset="0"/>
                <a:cs typeface="Trebuchet MS"/>
              </a:rPr>
              <a:t>com o AutoRad†</a:t>
            </a:r>
            <a:endParaRPr sz="1000" dirty="0">
              <a:latin typeface="GE Inspira" panose="020F0603030400020203" pitchFamily="34" charset="0"/>
              <a:cs typeface="Trebuchet MS"/>
            </a:endParaRPr>
          </a:p>
        </p:txBody>
      </p:sp>
      <p:sp>
        <p:nvSpPr>
          <p:cNvPr id="39" name="object 11"/>
          <p:cNvSpPr txBox="1"/>
          <p:nvPr/>
        </p:nvSpPr>
        <p:spPr>
          <a:xfrm>
            <a:off x="4895824" y="5801226"/>
            <a:ext cx="1761566" cy="330200"/>
          </a:xfrm>
          <a:prstGeom prst="rect">
            <a:avLst/>
          </a:prstGeom>
        </p:spPr>
        <p:txBody>
          <a:bodyPr vert="horz" wrap="square" lIns="0" tIns="12700" rIns="0" bIns="0" rtlCol="0">
            <a:spAutoFit/>
          </a:bodyPr>
          <a:lstStyle/>
          <a:p>
            <a:pPr marL="12700" marR="5080">
              <a:lnSpc>
                <a:spcPct val="100000"/>
              </a:lnSpc>
              <a:spcBef>
                <a:spcPts val="100"/>
              </a:spcBef>
            </a:pPr>
            <a:r>
              <a:rPr sz="1000" b="1" u="heavy" dirty="0">
                <a:solidFill>
                  <a:srgbClr val="FFFFFF"/>
                </a:solidFill>
                <a:uFill>
                  <a:solidFill>
                    <a:srgbClr val="FFFFFF"/>
                  </a:solidFill>
                </a:uFill>
                <a:latin typeface="GE Inspira" panose="020F0603030400020203" pitchFamily="34" charset="0"/>
                <a:cs typeface="Trebuchet MS"/>
                <a:hlinkClick r:id="rId6"/>
              </a:rPr>
              <a:t>Automatic Motorized</a:t>
            </a:r>
            <a:r>
              <a:rPr lang="pt-BR" sz="1000" b="1" u="heavy" dirty="0">
                <a:solidFill>
                  <a:srgbClr val="FFFFFF"/>
                </a:solidFill>
                <a:uFill>
                  <a:solidFill>
                    <a:srgbClr val="FFFFFF"/>
                  </a:solidFill>
                </a:uFill>
                <a:latin typeface="GE Inspira" panose="020F0603030400020203" pitchFamily="34" charset="0"/>
                <a:cs typeface="Trebuchet MS"/>
                <a:hlinkClick r:id="rId6"/>
              </a:rPr>
              <a:t> </a:t>
            </a:r>
            <a:r>
              <a:rPr sz="1000" b="1" u="heavy" dirty="0">
                <a:solidFill>
                  <a:srgbClr val="FFFFFF"/>
                </a:solidFill>
                <a:uFill>
                  <a:solidFill>
                    <a:srgbClr val="FFFFFF"/>
                  </a:solidFill>
                </a:uFill>
                <a:latin typeface="GE Inspira" panose="020F0603030400020203" pitchFamily="34" charset="0"/>
                <a:cs typeface="Trebuchet MS"/>
                <a:hlinkClick r:id="rId6"/>
              </a:rPr>
              <a:t>OTS Movement</a:t>
            </a:r>
            <a:r>
              <a:rPr sz="1000" b="1" dirty="0">
                <a:solidFill>
                  <a:srgbClr val="FFFFFF"/>
                </a:solidFill>
                <a:latin typeface="GE Inspira" panose="020F0603030400020203" pitchFamily="34" charset="0"/>
                <a:cs typeface="Trebuchet MS"/>
                <a:hlinkClick r:id="rId6"/>
              </a:rPr>
              <a:t>*</a:t>
            </a:r>
            <a:endParaRPr sz="1000" dirty="0">
              <a:latin typeface="GE Inspira" panose="020F0603030400020203" pitchFamily="34" charset="0"/>
              <a:cs typeface="Trebuchet MS"/>
            </a:endParaRPr>
          </a:p>
        </p:txBody>
      </p:sp>
      <p:sp>
        <p:nvSpPr>
          <p:cNvPr id="40" name="object 14"/>
          <p:cNvSpPr txBox="1"/>
          <p:nvPr/>
        </p:nvSpPr>
        <p:spPr>
          <a:xfrm>
            <a:off x="4895824" y="6306432"/>
            <a:ext cx="1761566" cy="330200"/>
          </a:xfrm>
          <a:prstGeom prst="rect">
            <a:avLst/>
          </a:prstGeom>
        </p:spPr>
        <p:txBody>
          <a:bodyPr vert="horz" wrap="square" lIns="0" tIns="12700" rIns="0" bIns="0" rtlCol="0">
            <a:spAutoFit/>
          </a:bodyPr>
          <a:lstStyle/>
          <a:p>
            <a:pPr marL="12700" marR="5080">
              <a:lnSpc>
                <a:spcPct val="100000"/>
              </a:lnSpc>
              <a:spcBef>
                <a:spcPts val="100"/>
              </a:spcBef>
            </a:pPr>
            <a:r>
              <a:rPr sz="1000" b="1" u="heavy" dirty="0">
                <a:solidFill>
                  <a:srgbClr val="FFFFFF"/>
                </a:solidFill>
                <a:uFill>
                  <a:solidFill>
                    <a:srgbClr val="FFFFFF"/>
                  </a:solidFill>
                </a:uFill>
                <a:latin typeface="GE Inspira" panose="020F0603030400020203" pitchFamily="34" charset="0"/>
                <a:cs typeface="Trebuchet MS"/>
                <a:hlinkClick r:id="rId7"/>
              </a:rPr>
              <a:t>Patient and Safety</a:t>
            </a:r>
            <a:r>
              <a:rPr lang="pt-BR" sz="1000" b="1" u="heavy" dirty="0">
                <a:solidFill>
                  <a:srgbClr val="FFFFFF"/>
                </a:solidFill>
                <a:uFill>
                  <a:solidFill>
                    <a:srgbClr val="FFFFFF"/>
                  </a:solidFill>
                </a:uFill>
                <a:latin typeface="GE Inspira" panose="020F0603030400020203" pitchFamily="34" charset="0"/>
                <a:cs typeface="Trebuchet MS"/>
                <a:hlinkClick r:id="rId7"/>
              </a:rPr>
              <a:t> </a:t>
            </a:r>
            <a:r>
              <a:rPr sz="1000" b="1" u="heavy" dirty="0">
                <a:solidFill>
                  <a:srgbClr val="FFFFFF"/>
                </a:solidFill>
                <a:uFill>
                  <a:solidFill>
                    <a:srgbClr val="FFFFFF"/>
                  </a:solidFill>
                </a:uFill>
                <a:latin typeface="GE Inspira" panose="020F0603030400020203" pitchFamily="34" charset="0"/>
                <a:cs typeface="Trebuchet MS"/>
                <a:hlinkClick r:id="rId7"/>
              </a:rPr>
              <a:t>Accommodation Features</a:t>
            </a:r>
            <a:endParaRPr sz="1000" dirty="0">
              <a:latin typeface="GE Inspira" panose="020F0603030400020203" pitchFamily="34" charset="0"/>
              <a:cs typeface="Trebuchet MS"/>
            </a:endParaRPr>
          </a:p>
        </p:txBody>
      </p:sp>
      <p:sp>
        <p:nvSpPr>
          <p:cNvPr id="41" name="object 17"/>
          <p:cNvSpPr txBox="1"/>
          <p:nvPr/>
        </p:nvSpPr>
        <p:spPr>
          <a:xfrm>
            <a:off x="4895824" y="6807066"/>
            <a:ext cx="1761566" cy="330200"/>
          </a:xfrm>
          <a:prstGeom prst="rect">
            <a:avLst/>
          </a:prstGeom>
        </p:spPr>
        <p:txBody>
          <a:bodyPr vert="horz" wrap="square" lIns="0" tIns="12700" rIns="0" bIns="0" rtlCol="0">
            <a:spAutoFit/>
          </a:bodyPr>
          <a:lstStyle/>
          <a:p>
            <a:pPr marL="12700">
              <a:lnSpc>
                <a:spcPct val="100000"/>
              </a:lnSpc>
              <a:spcBef>
                <a:spcPts val="100"/>
              </a:spcBef>
            </a:pPr>
            <a:r>
              <a:rPr sz="1000" b="1" u="heavy" dirty="0">
                <a:solidFill>
                  <a:srgbClr val="FFFFFF"/>
                </a:solidFill>
                <a:uFill>
                  <a:solidFill>
                    <a:srgbClr val="FFFFFF"/>
                  </a:solidFill>
                </a:uFill>
                <a:latin typeface="GE Inspira" panose="020F0603030400020203" pitchFamily="34" charset="0"/>
                <a:cs typeface="Trebuchet MS"/>
                <a:hlinkClick r:id="rId8"/>
              </a:rPr>
              <a:t>Synchronized OTS</a:t>
            </a:r>
            <a:endParaRPr sz="1000" dirty="0">
              <a:latin typeface="GE Inspira" panose="020F0603030400020203" pitchFamily="34" charset="0"/>
              <a:cs typeface="Trebuchet MS"/>
            </a:endParaRPr>
          </a:p>
          <a:p>
            <a:pPr marL="12700">
              <a:lnSpc>
                <a:spcPct val="100000"/>
              </a:lnSpc>
            </a:pPr>
            <a:r>
              <a:rPr lang="pl-PL" sz="1000" b="1" dirty="0">
                <a:solidFill>
                  <a:srgbClr val="FFFFFF"/>
                </a:solidFill>
                <a:latin typeface="GE Inspira" panose="020F0603030400020203" pitchFamily="34" charset="0"/>
                <a:cs typeface="Trebuchet MS"/>
              </a:rPr>
              <a:t>e</a:t>
            </a:r>
            <a:r>
              <a:rPr sz="1000" b="1" dirty="0">
                <a:solidFill>
                  <a:srgbClr val="FFFFFF"/>
                </a:solidFill>
                <a:latin typeface="GE Inspira" panose="020F0603030400020203" pitchFamily="34" charset="0"/>
                <a:cs typeface="Trebuchet MS"/>
              </a:rPr>
              <a:t> </a:t>
            </a:r>
            <a:r>
              <a:rPr sz="1000" b="1" u="heavy" dirty="0">
                <a:solidFill>
                  <a:srgbClr val="FFFFFF"/>
                </a:solidFill>
                <a:uFill>
                  <a:solidFill>
                    <a:srgbClr val="FFFFFF"/>
                  </a:solidFill>
                </a:uFill>
                <a:latin typeface="GE Inspira" panose="020F0603030400020203" pitchFamily="34" charset="0"/>
                <a:cs typeface="Trebuchet MS"/>
                <a:hlinkClick r:id="rId9"/>
              </a:rPr>
              <a:t>Detector Movement</a:t>
            </a:r>
            <a:endParaRPr sz="1000" dirty="0">
              <a:latin typeface="GE Inspira" panose="020F0603030400020203" pitchFamily="34" charset="0"/>
              <a:cs typeface="Trebuchet MS"/>
            </a:endParaRPr>
          </a:p>
        </p:txBody>
      </p:sp>
      <p:sp>
        <p:nvSpPr>
          <p:cNvPr id="42" name="object 20"/>
          <p:cNvSpPr txBox="1"/>
          <p:nvPr/>
        </p:nvSpPr>
        <p:spPr>
          <a:xfrm>
            <a:off x="7202830" y="4777301"/>
            <a:ext cx="1712570" cy="330200"/>
          </a:xfrm>
          <a:prstGeom prst="rect">
            <a:avLst/>
          </a:prstGeom>
        </p:spPr>
        <p:txBody>
          <a:bodyPr vert="horz" wrap="square" lIns="0" tIns="12700" rIns="0" bIns="0" rtlCol="0">
            <a:spAutoFit/>
          </a:bodyPr>
          <a:lstStyle/>
          <a:p>
            <a:pPr marL="12700" marR="5080">
              <a:lnSpc>
                <a:spcPct val="100000"/>
              </a:lnSpc>
              <a:spcBef>
                <a:spcPts val="100"/>
              </a:spcBef>
            </a:pPr>
            <a:r>
              <a:rPr sz="1000" b="1" u="heavy" dirty="0">
                <a:solidFill>
                  <a:srgbClr val="FFFFFF"/>
                </a:solidFill>
                <a:uFill>
                  <a:solidFill>
                    <a:srgbClr val="FFFFFF"/>
                  </a:solidFill>
                </a:uFill>
                <a:latin typeface="GE Inspira" panose="020F0603030400020203" pitchFamily="34" charset="0"/>
                <a:cs typeface="Trebuchet MS"/>
                <a:hlinkClick r:id="rId10"/>
              </a:rPr>
              <a:t>Automatic Motorized</a:t>
            </a:r>
            <a:r>
              <a:rPr lang="pt-BR" sz="1000" b="1" u="heavy" dirty="0">
                <a:solidFill>
                  <a:srgbClr val="FFFFFF"/>
                </a:solidFill>
                <a:uFill>
                  <a:solidFill>
                    <a:srgbClr val="FFFFFF"/>
                  </a:solidFill>
                </a:uFill>
                <a:latin typeface="GE Inspira" panose="020F0603030400020203" pitchFamily="34" charset="0"/>
                <a:cs typeface="Trebuchet MS"/>
                <a:hlinkClick r:id="rId10"/>
              </a:rPr>
              <a:t> </a:t>
            </a:r>
            <a:r>
              <a:rPr sz="1000" b="1" u="heavy" dirty="0">
                <a:solidFill>
                  <a:srgbClr val="FFFFFF"/>
                </a:solidFill>
                <a:uFill>
                  <a:solidFill>
                    <a:srgbClr val="FFFFFF"/>
                  </a:solidFill>
                </a:uFill>
                <a:latin typeface="GE Inspira" panose="020F0603030400020203" pitchFamily="34" charset="0"/>
                <a:cs typeface="Trebuchet MS"/>
                <a:hlinkClick r:id="rId10"/>
              </a:rPr>
              <a:t>OTS Angulation</a:t>
            </a:r>
            <a:endParaRPr sz="1000" dirty="0">
              <a:latin typeface="GE Inspira" panose="020F0603030400020203" pitchFamily="34" charset="0"/>
              <a:cs typeface="Trebuchet MS"/>
            </a:endParaRPr>
          </a:p>
        </p:txBody>
      </p:sp>
      <p:sp>
        <p:nvSpPr>
          <p:cNvPr id="43" name="object 23"/>
          <p:cNvSpPr txBox="1"/>
          <p:nvPr/>
        </p:nvSpPr>
        <p:spPr>
          <a:xfrm>
            <a:off x="7202830" y="5280221"/>
            <a:ext cx="2169770" cy="330200"/>
          </a:xfrm>
          <a:prstGeom prst="rect">
            <a:avLst/>
          </a:prstGeom>
        </p:spPr>
        <p:txBody>
          <a:bodyPr vert="horz" wrap="square" lIns="0" tIns="12700" rIns="0" bIns="0" rtlCol="0">
            <a:spAutoFit/>
          </a:bodyPr>
          <a:lstStyle/>
          <a:p>
            <a:pPr marL="12700" marR="5080">
              <a:lnSpc>
                <a:spcPct val="100000"/>
              </a:lnSpc>
              <a:spcBef>
                <a:spcPts val="100"/>
              </a:spcBef>
            </a:pPr>
            <a:r>
              <a:rPr sz="1000" b="1" u="heavy" dirty="0">
                <a:solidFill>
                  <a:srgbClr val="FFFFFF"/>
                </a:solidFill>
                <a:uFill>
                  <a:solidFill>
                    <a:srgbClr val="FFFFFF"/>
                  </a:solidFill>
                </a:uFill>
                <a:latin typeface="GE Inspira" panose="020F0603030400020203" pitchFamily="34" charset="0"/>
                <a:cs typeface="Trebuchet MS"/>
                <a:hlinkClick r:id="rId11"/>
              </a:rPr>
              <a:t>Simplified Detector Management</a:t>
            </a:r>
            <a:r>
              <a:rPr lang="pt-BR" sz="1000" b="1" u="heavy" dirty="0">
                <a:solidFill>
                  <a:srgbClr val="FFFFFF"/>
                </a:solidFill>
                <a:uFill>
                  <a:solidFill>
                    <a:srgbClr val="FFFFFF"/>
                  </a:solidFill>
                </a:uFill>
                <a:latin typeface="GE Inspira" panose="020F0603030400020203" pitchFamily="34" charset="0"/>
                <a:cs typeface="Trebuchet MS"/>
              </a:rPr>
              <a:t> </a:t>
            </a:r>
            <a:r>
              <a:rPr lang="pl-PL" sz="1000" b="1" dirty="0">
                <a:solidFill>
                  <a:srgbClr val="FFFFFF"/>
                </a:solidFill>
                <a:latin typeface="GE Inspira" panose="020F0603030400020203" pitchFamily="34" charset="0"/>
                <a:cs typeface="Trebuchet MS"/>
              </a:rPr>
              <a:t>e</a:t>
            </a:r>
            <a:r>
              <a:rPr sz="1000" b="1" dirty="0">
                <a:solidFill>
                  <a:srgbClr val="FFFFFF"/>
                </a:solidFill>
                <a:latin typeface="GE Inspira" panose="020F0603030400020203" pitchFamily="34" charset="0"/>
                <a:cs typeface="Trebuchet MS"/>
              </a:rPr>
              <a:t> </a:t>
            </a:r>
            <a:r>
              <a:rPr sz="1000" b="1" u="heavy" dirty="0">
                <a:solidFill>
                  <a:srgbClr val="FFFFFF"/>
                </a:solidFill>
                <a:uFill>
                  <a:solidFill>
                    <a:srgbClr val="FFFFFF"/>
                  </a:solidFill>
                </a:uFill>
                <a:latin typeface="GE Inspira" panose="020F0603030400020203" pitchFamily="34" charset="0"/>
                <a:cs typeface="Trebuchet MS"/>
                <a:hlinkClick r:id="rId12"/>
              </a:rPr>
              <a:t>Contrast Enhancement</a:t>
            </a:r>
            <a:r>
              <a:rPr sz="1000" b="1" dirty="0">
                <a:solidFill>
                  <a:srgbClr val="FFFFFF"/>
                </a:solidFill>
                <a:latin typeface="GE Inspira" panose="020F0603030400020203" pitchFamily="34" charset="0"/>
                <a:cs typeface="Trebuchet MS"/>
                <a:hlinkClick r:id="rId12"/>
              </a:rPr>
              <a:t>†</a:t>
            </a:r>
            <a:endParaRPr sz="1000" dirty="0">
              <a:latin typeface="GE Inspira" panose="020F0603030400020203" pitchFamily="34" charset="0"/>
              <a:cs typeface="Trebuchet MS"/>
            </a:endParaRPr>
          </a:p>
        </p:txBody>
      </p:sp>
      <p:sp>
        <p:nvSpPr>
          <p:cNvPr id="44" name="object 26"/>
          <p:cNvSpPr txBox="1"/>
          <p:nvPr/>
        </p:nvSpPr>
        <p:spPr>
          <a:xfrm>
            <a:off x="7202830" y="5801479"/>
            <a:ext cx="1483970" cy="320601"/>
          </a:xfrm>
          <a:prstGeom prst="rect">
            <a:avLst/>
          </a:prstGeom>
        </p:spPr>
        <p:txBody>
          <a:bodyPr vert="horz" wrap="square" lIns="0" tIns="12700" rIns="0" bIns="0" rtlCol="0">
            <a:spAutoFit/>
          </a:bodyPr>
          <a:lstStyle/>
          <a:p>
            <a:pPr marL="12700" marR="5080">
              <a:lnSpc>
                <a:spcPct val="100000"/>
              </a:lnSpc>
              <a:spcBef>
                <a:spcPts val="100"/>
              </a:spcBef>
            </a:pPr>
            <a:r>
              <a:rPr sz="1000" b="1" u="heavy" dirty="0">
                <a:solidFill>
                  <a:srgbClr val="FFFFFF"/>
                </a:solidFill>
                <a:uFill>
                  <a:solidFill>
                    <a:srgbClr val="FFFFFF"/>
                  </a:solidFill>
                </a:uFill>
                <a:latin typeface="GE Inspira" panose="020F0603030400020203" pitchFamily="34" charset="0"/>
                <a:cs typeface="Trebuchet MS"/>
                <a:hlinkClick r:id="rId13"/>
              </a:rPr>
              <a:t>System Readiness</a:t>
            </a:r>
            <a:r>
              <a:rPr lang="pt-BR" sz="1000" b="1" u="heavy" dirty="0">
                <a:solidFill>
                  <a:srgbClr val="FFFFFF"/>
                </a:solidFill>
                <a:uFill>
                  <a:solidFill>
                    <a:srgbClr val="FFFFFF"/>
                  </a:solidFill>
                </a:uFill>
                <a:latin typeface="GE Inspira" panose="020F0603030400020203" pitchFamily="34" charset="0"/>
                <a:cs typeface="Trebuchet MS"/>
                <a:hlinkClick r:id="rId13"/>
              </a:rPr>
              <a:t> </a:t>
            </a:r>
            <a:r>
              <a:rPr sz="1000" b="1" u="heavy" dirty="0">
                <a:solidFill>
                  <a:srgbClr val="FFFFFF"/>
                </a:solidFill>
                <a:uFill>
                  <a:solidFill>
                    <a:srgbClr val="FFFFFF"/>
                  </a:solidFill>
                </a:uFill>
                <a:latin typeface="GE Inspira" panose="020F0603030400020203" pitchFamily="34" charset="0"/>
                <a:cs typeface="Trebuchet MS"/>
                <a:hlinkClick r:id="rId13"/>
              </a:rPr>
              <a:t>Indicators</a:t>
            </a:r>
            <a:endParaRPr sz="1000" dirty="0">
              <a:latin typeface="GE Inspira" panose="020F0603030400020203" pitchFamily="34" charset="0"/>
              <a:cs typeface="Trebuchet MS"/>
            </a:endParaRPr>
          </a:p>
        </p:txBody>
      </p:sp>
      <p:sp>
        <p:nvSpPr>
          <p:cNvPr id="45" name="object 29"/>
          <p:cNvSpPr txBox="1"/>
          <p:nvPr/>
        </p:nvSpPr>
        <p:spPr>
          <a:xfrm>
            <a:off x="7202830" y="6376672"/>
            <a:ext cx="1712570" cy="166712"/>
          </a:xfrm>
          <a:prstGeom prst="rect">
            <a:avLst/>
          </a:prstGeom>
        </p:spPr>
        <p:txBody>
          <a:bodyPr vert="horz" wrap="square" lIns="0" tIns="12700" rIns="0" bIns="0" rtlCol="0">
            <a:spAutoFit/>
          </a:bodyPr>
          <a:lstStyle/>
          <a:p>
            <a:pPr marL="12700">
              <a:lnSpc>
                <a:spcPct val="100000"/>
              </a:lnSpc>
              <a:spcBef>
                <a:spcPts val="100"/>
              </a:spcBef>
            </a:pPr>
            <a:r>
              <a:rPr sz="1000" b="1" u="heavy" dirty="0">
                <a:solidFill>
                  <a:srgbClr val="FFFFFF"/>
                </a:solidFill>
                <a:uFill>
                  <a:solidFill>
                    <a:srgbClr val="FFFFFF"/>
                  </a:solidFill>
                </a:uFill>
                <a:latin typeface="GE Inspira" panose="020F0603030400020203" pitchFamily="34" charset="0"/>
                <a:cs typeface="Trebuchet MS"/>
                <a:hlinkClick r:id="rId14"/>
              </a:rPr>
              <a:t>Common UI</a:t>
            </a:r>
            <a:endParaRPr sz="1000" dirty="0">
              <a:latin typeface="GE Inspira" panose="020F0603030400020203" pitchFamily="34" charset="0"/>
              <a:cs typeface="Trebuchet MS"/>
            </a:endParaRPr>
          </a:p>
        </p:txBody>
      </p:sp>
      <p:sp>
        <p:nvSpPr>
          <p:cNvPr id="46" name="object 32"/>
          <p:cNvSpPr txBox="1"/>
          <p:nvPr/>
        </p:nvSpPr>
        <p:spPr>
          <a:xfrm>
            <a:off x="7202830" y="6798126"/>
            <a:ext cx="2169770" cy="330200"/>
          </a:xfrm>
          <a:prstGeom prst="rect">
            <a:avLst/>
          </a:prstGeom>
        </p:spPr>
        <p:txBody>
          <a:bodyPr vert="horz" wrap="square" lIns="0" tIns="12700" rIns="0" bIns="0" rtlCol="0">
            <a:spAutoFit/>
          </a:bodyPr>
          <a:lstStyle/>
          <a:p>
            <a:pPr marL="12700">
              <a:lnSpc>
                <a:spcPct val="100000"/>
              </a:lnSpc>
              <a:spcBef>
                <a:spcPts val="100"/>
              </a:spcBef>
            </a:pPr>
            <a:r>
              <a:rPr sz="1000" b="1" u="heavy" dirty="0">
                <a:solidFill>
                  <a:srgbClr val="FFFFFF"/>
                </a:solidFill>
                <a:uFill>
                  <a:solidFill>
                    <a:srgbClr val="FFFFFF"/>
                  </a:solidFill>
                </a:uFill>
                <a:latin typeface="GE Inspira" panose="020F0603030400020203" pitchFamily="34" charset="0"/>
                <a:cs typeface="Trebuchet MS"/>
                <a:hlinkClick r:id="rId15"/>
              </a:rPr>
              <a:t>Live Streaming Video</a:t>
            </a:r>
            <a:r>
              <a:rPr lang="pt-BR" sz="1000" b="1" u="heavy" dirty="0">
                <a:solidFill>
                  <a:srgbClr val="FFFFFF"/>
                </a:solidFill>
                <a:uFill>
                  <a:solidFill>
                    <a:srgbClr val="FFFFFF"/>
                  </a:solidFill>
                </a:uFill>
                <a:latin typeface="GE Inspira" panose="020F0603030400020203" pitchFamily="34" charset="0"/>
                <a:cs typeface="Trebuchet MS"/>
              </a:rPr>
              <a:t> </a:t>
            </a:r>
            <a:r>
              <a:rPr lang="pl-PL" sz="1000" b="1" dirty="0">
                <a:solidFill>
                  <a:srgbClr val="FFFFFF"/>
                </a:solidFill>
                <a:latin typeface="GE Inspira" panose="020F0603030400020203" pitchFamily="34" charset="0"/>
                <a:cs typeface="Trebuchet MS"/>
              </a:rPr>
              <a:t>e</a:t>
            </a:r>
            <a:r>
              <a:rPr sz="1000" b="1" dirty="0">
                <a:solidFill>
                  <a:srgbClr val="FFFFFF"/>
                </a:solidFill>
                <a:latin typeface="GE Inspira" panose="020F0603030400020203" pitchFamily="34" charset="0"/>
                <a:cs typeface="Trebuchet MS"/>
              </a:rPr>
              <a:t> </a:t>
            </a:r>
            <a:r>
              <a:rPr sz="1000" b="1" u="heavy" dirty="0">
                <a:solidFill>
                  <a:srgbClr val="FFFFFF"/>
                </a:solidFill>
                <a:uFill>
                  <a:solidFill>
                    <a:srgbClr val="FFFFFF"/>
                  </a:solidFill>
                </a:uFill>
                <a:latin typeface="GE Inspira" panose="020F0603030400020203" pitchFamily="34" charset="0"/>
                <a:cs typeface="Trebuchet MS"/>
                <a:hlinkClick r:id="rId16"/>
              </a:rPr>
              <a:t>Intelligent Workflow Suite</a:t>
            </a:r>
            <a:r>
              <a:rPr sz="1000" b="1" dirty="0">
                <a:solidFill>
                  <a:srgbClr val="FFFFFF"/>
                </a:solidFill>
                <a:latin typeface="GE Inspira" panose="020F0603030400020203" pitchFamily="34" charset="0"/>
                <a:cs typeface="Trebuchet MS"/>
                <a:hlinkClick r:id="rId16"/>
              </a:rPr>
              <a:t>†</a:t>
            </a:r>
            <a:endParaRPr sz="1000" dirty="0">
              <a:latin typeface="GE Inspira" panose="020F0603030400020203" pitchFamily="34" charset="0"/>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57200"/>
            <a:ext cx="5331460" cy="7315200"/>
            <a:chOff x="0" y="457200"/>
            <a:chExt cx="5331460" cy="7315200"/>
          </a:xfrm>
        </p:grpSpPr>
        <p:sp>
          <p:nvSpPr>
            <p:cNvPr id="3" name="object 3"/>
            <p:cNvSpPr/>
            <p:nvPr/>
          </p:nvSpPr>
          <p:spPr>
            <a:xfrm>
              <a:off x="0" y="457200"/>
              <a:ext cx="5331460" cy="7315200"/>
            </a:xfrm>
            <a:custGeom>
              <a:avLst/>
              <a:gdLst/>
              <a:ahLst/>
              <a:cxnLst/>
              <a:rect l="l" t="t" r="r" b="b"/>
              <a:pathLst>
                <a:path w="5331460" h="7315200">
                  <a:moveTo>
                    <a:pt x="5330952" y="0"/>
                  </a:moveTo>
                  <a:lnTo>
                    <a:pt x="0" y="0"/>
                  </a:lnTo>
                  <a:lnTo>
                    <a:pt x="0" y="7315200"/>
                  </a:lnTo>
                  <a:lnTo>
                    <a:pt x="5330952" y="7315200"/>
                  </a:lnTo>
                  <a:lnTo>
                    <a:pt x="5330952" y="0"/>
                  </a:lnTo>
                  <a:close/>
                </a:path>
              </a:pathLst>
            </a:custGeom>
            <a:solidFill>
              <a:srgbClr val="333E47"/>
            </a:solidFill>
          </p:spPr>
          <p:txBody>
            <a:bodyPr wrap="square" lIns="0" tIns="0" rIns="0" bIns="0" rtlCol="0"/>
            <a:lstStyle/>
            <a:p>
              <a:endParaRPr>
                <a:latin typeface="GE Inspira" panose="020F0603030400020203" pitchFamily="34" charset="0"/>
              </a:endParaRPr>
            </a:p>
          </p:txBody>
        </p:sp>
        <p:pic>
          <p:nvPicPr>
            <p:cNvPr id="4" name="object 4"/>
            <p:cNvPicPr/>
            <p:nvPr/>
          </p:nvPicPr>
          <p:blipFill>
            <a:blip r:embed="rId2" cstate="print"/>
            <a:stretch>
              <a:fillRect/>
            </a:stretch>
          </p:blipFill>
          <p:spPr>
            <a:xfrm>
              <a:off x="0" y="457200"/>
              <a:ext cx="5330952" cy="800100"/>
            </a:xfrm>
            <a:prstGeom prst="rect">
              <a:avLst/>
            </a:prstGeom>
          </p:spPr>
        </p:pic>
      </p:grpSp>
      <p:sp>
        <p:nvSpPr>
          <p:cNvPr id="5" name="object 5"/>
          <p:cNvSpPr txBox="1"/>
          <p:nvPr/>
        </p:nvSpPr>
        <p:spPr>
          <a:xfrm>
            <a:off x="5719129" y="1612067"/>
            <a:ext cx="3688715" cy="3876574"/>
          </a:xfrm>
          <a:prstGeom prst="rect">
            <a:avLst/>
          </a:prstGeom>
        </p:spPr>
        <p:txBody>
          <a:bodyPr vert="horz" wrap="square" lIns="0" tIns="43180" rIns="0" bIns="0" rtlCol="0">
            <a:spAutoFit/>
          </a:bodyPr>
          <a:lstStyle/>
          <a:p>
            <a:pPr marL="12700" marR="99695">
              <a:lnSpc>
                <a:spcPts val="2700"/>
              </a:lnSpc>
              <a:spcBef>
                <a:spcPts val="340"/>
              </a:spcBef>
            </a:pPr>
            <a:r>
              <a:rPr lang="pt-BR" sz="2400" u="heavy" dirty="0">
                <a:solidFill>
                  <a:srgbClr val="005EB8"/>
                </a:solidFill>
                <a:uFill>
                  <a:solidFill>
                    <a:srgbClr val="005EB8"/>
                  </a:solidFill>
                </a:uFill>
                <a:latin typeface="GE Inspira" panose="020F0603030400020203" pitchFamily="34" charset="0"/>
                <a:cs typeface="Trebuchet MS"/>
              </a:rPr>
              <a:t>Controle completo do fluxo de trabalho na sala de exame
</a:t>
            </a:r>
            <a:r>
              <a:rPr lang="pt-BR" sz="1000" dirty="0">
                <a:solidFill>
                  <a:srgbClr val="233848"/>
                </a:solidFill>
                <a:latin typeface="GE Inspira" panose="020F0603030400020203" pitchFamily="34" charset="0"/>
                <a:cs typeface="Trebuchet MS"/>
              </a:rPr>
              <a:t>O </a:t>
            </a:r>
            <a:r>
              <a:rPr lang="pt-BR" sz="1000" dirty="0" err="1">
                <a:solidFill>
                  <a:srgbClr val="233848"/>
                </a:solidFill>
                <a:latin typeface="GE Inspira" panose="020F0603030400020203" pitchFamily="34" charset="0"/>
                <a:cs typeface="Trebuchet MS"/>
              </a:rPr>
              <a:t>Definium</a:t>
            </a:r>
            <a:r>
              <a:rPr lang="pt-BR" sz="1000" dirty="0">
                <a:solidFill>
                  <a:srgbClr val="233848"/>
                </a:solidFill>
                <a:latin typeface="GE Inspira" panose="020F0603030400020203" pitchFamily="34" charset="0"/>
                <a:cs typeface="Trebuchet MS"/>
              </a:rPr>
              <a:t> Tempo permite que os tecnólogos façam tudo o que precisam na cabeceira do paciente sem ter que andar para frente e para trás para a estação de trabalho de aquisição fora da sala. Combina uma experiência excepcional de usuário controlada na tela de toque da cabeça do tubo e posicionamento automatizado de componentes para reduzir a quantidade de movimento e trabalho manual exigido pelos tecnólogos.
</a:t>
            </a:r>
            <a:endParaRPr sz="1000" dirty="0">
              <a:latin typeface="GE Inspira" panose="020F0603030400020203" pitchFamily="34" charset="0"/>
              <a:cs typeface="Trebuchet MS"/>
            </a:endParaRPr>
          </a:p>
        </p:txBody>
      </p:sp>
      <p:sp>
        <p:nvSpPr>
          <p:cNvPr id="6" name="object 6"/>
          <p:cNvSpPr txBox="1"/>
          <p:nvPr/>
        </p:nvSpPr>
        <p:spPr>
          <a:xfrm>
            <a:off x="152403" y="5503675"/>
            <a:ext cx="5028800" cy="2205155"/>
          </a:xfrm>
          <a:prstGeom prst="rect">
            <a:avLst/>
          </a:prstGeom>
        </p:spPr>
        <p:txBody>
          <a:bodyPr vert="horz" wrap="square" lIns="0" tIns="10160" rIns="0" bIns="0" rtlCol="0">
            <a:spAutoFit/>
          </a:bodyPr>
          <a:lstStyle/>
          <a:p>
            <a:pPr marL="12700" marR="7620">
              <a:lnSpc>
                <a:spcPct val="101200"/>
              </a:lnSpc>
              <a:spcBef>
                <a:spcPts val="80"/>
              </a:spcBef>
            </a:pPr>
            <a:r>
              <a:rPr lang="pt-BR" sz="1400" b="1" dirty="0">
                <a:solidFill>
                  <a:srgbClr val="FFFFFF"/>
                </a:solidFill>
                <a:latin typeface="GE Inspira" panose="020F0603030400020203" pitchFamily="34" charset="0"/>
                <a:cs typeface="Trebuchet MS"/>
              </a:rPr>
              <a:t>O console de cabeça de tubo mais tecnologicamente avançado, ergonômico e utilizável que você pode obter.
A interface do usuário de tela sensível ao toque de 12" no console OTS oferece funcionalidade completa de gerenciamento de lista de trabalho, configuração do exame, seleção de protocolo, configuração de posicionamento e modificação técnica. Essa tecnologia permite que o tecnólogo termine a configuração e posicionamento do exame enquanto permanece próximo ao paciente.
</a:t>
            </a:r>
            <a:endParaRPr sz="1200" dirty="0">
              <a:latin typeface="GE Inspira" panose="020F0603030400020203" pitchFamily="34" charset="0"/>
              <a:cs typeface="Trebuchet MS"/>
            </a:endParaRPr>
          </a:p>
        </p:txBody>
      </p:sp>
      <p:pic>
        <p:nvPicPr>
          <p:cNvPr id="7" name="object 7"/>
          <p:cNvPicPr/>
          <p:nvPr/>
        </p:nvPicPr>
        <p:blipFill>
          <a:blip r:embed="rId3" cstate="print"/>
          <a:stretch>
            <a:fillRect/>
          </a:stretch>
        </p:blipFill>
        <p:spPr>
          <a:xfrm>
            <a:off x="739457" y="1033272"/>
            <a:ext cx="4380598" cy="4411774"/>
          </a:xfrm>
          <a:prstGeom prst="rect">
            <a:avLst/>
          </a:prstGeom>
        </p:spPr>
      </p:pic>
      <p:sp>
        <p:nvSpPr>
          <p:cNvPr id="8" name="object 8"/>
          <p:cNvSpPr txBox="1"/>
          <p:nvPr/>
        </p:nvSpPr>
        <p:spPr>
          <a:xfrm>
            <a:off x="1926938" y="2395206"/>
            <a:ext cx="2005635" cy="600036"/>
          </a:xfrm>
          <a:prstGeom prst="rect">
            <a:avLst/>
          </a:prstGeom>
        </p:spPr>
        <p:txBody>
          <a:bodyPr vert="horz" wrap="square" lIns="0" tIns="12065" rIns="0" bIns="0" rtlCol="0">
            <a:spAutoFit/>
          </a:bodyPr>
          <a:lstStyle/>
          <a:p>
            <a:pPr marR="5080" algn="ctr">
              <a:lnSpc>
                <a:spcPct val="101299"/>
              </a:lnSpc>
              <a:spcBef>
                <a:spcPts val="95"/>
              </a:spcBef>
            </a:pPr>
            <a:r>
              <a:rPr sz="1850" dirty="0">
                <a:solidFill>
                  <a:srgbClr val="FFFFFF"/>
                </a:solidFill>
                <a:latin typeface="GE Inspira" panose="020F0603030400020203" pitchFamily="34" charset="0"/>
                <a:cs typeface="Trebuchet MS"/>
              </a:rPr>
              <a:t>12 Inch</a:t>
            </a:r>
            <a:endParaRPr lang="pt-BR" sz="1850" dirty="0">
              <a:solidFill>
                <a:srgbClr val="FFFFFF"/>
              </a:solidFill>
              <a:latin typeface="GE Inspira" panose="020F0603030400020203" pitchFamily="34" charset="0"/>
              <a:cs typeface="Trebuchet MS"/>
            </a:endParaRPr>
          </a:p>
          <a:p>
            <a:pPr marR="5080" algn="ctr">
              <a:lnSpc>
                <a:spcPct val="101299"/>
              </a:lnSpc>
              <a:spcBef>
                <a:spcPts val="95"/>
              </a:spcBef>
            </a:pPr>
            <a:r>
              <a:rPr sz="1850" dirty="0">
                <a:solidFill>
                  <a:srgbClr val="FFFFFF"/>
                </a:solidFill>
                <a:latin typeface="GE Inspira" panose="020F0603030400020203" pitchFamily="34" charset="0"/>
                <a:cs typeface="Trebuchet MS"/>
              </a:rPr>
              <a:t>Touch Screen</a:t>
            </a:r>
            <a:endParaRPr sz="1850" dirty="0">
              <a:latin typeface="GE Inspira" panose="020F0603030400020203" pitchFamily="34" charset="0"/>
              <a:cs typeface="Trebuchet MS"/>
            </a:endParaRPr>
          </a:p>
        </p:txBody>
      </p:sp>
      <p:grpSp>
        <p:nvGrpSpPr>
          <p:cNvPr id="9" name="object 9"/>
          <p:cNvGrpSpPr/>
          <p:nvPr/>
        </p:nvGrpSpPr>
        <p:grpSpPr>
          <a:xfrm>
            <a:off x="1288059" y="1410190"/>
            <a:ext cx="2986405" cy="4196080"/>
            <a:chOff x="1288059" y="1410190"/>
            <a:chExt cx="2986405" cy="4196080"/>
          </a:xfrm>
        </p:grpSpPr>
        <p:sp>
          <p:nvSpPr>
            <p:cNvPr id="10" name="object 10"/>
            <p:cNvSpPr/>
            <p:nvPr/>
          </p:nvSpPr>
          <p:spPr>
            <a:xfrm>
              <a:off x="3434427" y="1894594"/>
              <a:ext cx="782955" cy="495934"/>
            </a:xfrm>
            <a:custGeom>
              <a:avLst/>
              <a:gdLst/>
              <a:ahLst/>
              <a:cxnLst/>
              <a:rect l="l" t="t" r="r" b="b"/>
              <a:pathLst>
                <a:path w="782954" h="495935">
                  <a:moveTo>
                    <a:pt x="782383" y="0"/>
                  </a:moveTo>
                  <a:lnTo>
                    <a:pt x="0" y="495808"/>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sp>
          <p:nvSpPr>
            <p:cNvPr id="11" name="object 11"/>
            <p:cNvSpPr/>
            <p:nvPr/>
          </p:nvSpPr>
          <p:spPr>
            <a:xfrm>
              <a:off x="4183042" y="1858299"/>
              <a:ext cx="91440" cy="74295"/>
            </a:xfrm>
            <a:custGeom>
              <a:avLst/>
              <a:gdLst/>
              <a:ahLst/>
              <a:cxnLst/>
              <a:rect l="l" t="t" r="r" b="b"/>
              <a:pathLst>
                <a:path w="91439" h="74294">
                  <a:moveTo>
                    <a:pt x="91046" y="0"/>
                  </a:moveTo>
                  <a:lnTo>
                    <a:pt x="0" y="19964"/>
                  </a:lnTo>
                  <a:lnTo>
                    <a:pt x="34124" y="73812"/>
                  </a:lnTo>
                  <a:lnTo>
                    <a:pt x="91046"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12" name="object 12"/>
            <p:cNvSpPr/>
            <p:nvPr/>
          </p:nvSpPr>
          <p:spPr>
            <a:xfrm>
              <a:off x="1793346" y="3073232"/>
              <a:ext cx="572135" cy="365125"/>
            </a:xfrm>
            <a:custGeom>
              <a:avLst/>
              <a:gdLst/>
              <a:ahLst/>
              <a:cxnLst/>
              <a:rect l="l" t="t" r="r" b="b"/>
              <a:pathLst>
                <a:path w="572135" h="365125">
                  <a:moveTo>
                    <a:pt x="571766" y="0"/>
                  </a:moveTo>
                  <a:lnTo>
                    <a:pt x="0" y="365125"/>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sp>
          <p:nvSpPr>
            <p:cNvPr id="13" name="object 13"/>
            <p:cNvSpPr/>
            <p:nvPr/>
          </p:nvSpPr>
          <p:spPr>
            <a:xfrm>
              <a:off x="1736190" y="3400845"/>
              <a:ext cx="91440" cy="74295"/>
            </a:xfrm>
            <a:custGeom>
              <a:avLst/>
              <a:gdLst/>
              <a:ahLst/>
              <a:cxnLst/>
              <a:rect l="l" t="t" r="r" b="b"/>
              <a:pathLst>
                <a:path w="91439" h="74295">
                  <a:moveTo>
                    <a:pt x="56667" y="0"/>
                  </a:moveTo>
                  <a:lnTo>
                    <a:pt x="0" y="74002"/>
                  </a:lnTo>
                  <a:lnTo>
                    <a:pt x="90982" y="53720"/>
                  </a:lnTo>
                  <a:lnTo>
                    <a:pt x="56667" y="0"/>
                  </a:lnTo>
                  <a:close/>
                </a:path>
              </a:pathLst>
            </a:custGeom>
            <a:solidFill>
              <a:srgbClr val="FFFFFF"/>
            </a:solidFill>
          </p:spPr>
          <p:txBody>
            <a:bodyPr wrap="square" lIns="0" tIns="0" rIns="0" bIns="0" rtlCol="0"/>
            <a:lstStyle/>
            <a:p>
              <a:endParaRPr>
                <a:latin typeface="GE Inspira" panose="020F0603030400020203" pitchFamily="34" charset="0"/>
              </a:endParaRPr>
            </a:p>
          </p:txBody>
        </p:sp>
        <p:sp>
          <p:nvSpPr>
            <p:cNvPr id="14" name="object 14"/>
            <p:cNvSpPr/>
            <p:nvPr/>
          </p:nvSpPr>
          <p:spPr>
            <a:xfrm>
              <a:off x="2962655" y="1468818"/>
              <a:ext cx="155575" cy="172085"/>
            </a:xfrm>
            <a:custGeom>
              <a:avLst/>
              <a:gdLst/>
              <a:ahLst/>
              <a:cxnLst/>
              <a:rect l="l" t="t" r="r" b="b"/>
              <a:pathLst>
                <a:path w="155575" h="172085">
                  <a:moveTo>
                    <a:pt x="0" y="0"/>
                  </a:moveTo>
                  <a:lnTo>
                    <a:pt x="155117" y="0"/>
                  </a:lnTo>
                  <a:lnTo>
                    <a:pt x="155117" y="171704"/>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sp>
          <p:nvSpPr>
            <p:cNvPr id="15" name="object 15"/>
            <p:cNvSpPr/>
            <p:nvPr/>
          </p:nvSpPr>
          <p:spPr>
            <a:xfrm>
              <a:off x="1293875" y="4092815"/>
              <a:ext cx="100965" cy="651510"/>
            </a:xfrm>
            <a:custGeom>
              <a:avLst/>
              <a:gdLst/>
              <a:ahLst/>
              <a:cxnLst/>
              <a:rect l="l" t="t" r="r" b="b"/>
              <a:pathLst>
                <a:path w="100965" h="651510">
                  <a:moveTo>
                    <a:pt x="0" y="651497"/>
                  </a:moveTo>
                  <a:lnTo>
                    <a:pt x="100584" y="651497"/>
                  </a:lnTo>
                  <a:lnTo>
                    <a:pt x="100584" y="0"/>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sp>
          <p:nvSpPr>
            <p:cNvPr id="16" name="object 16"/>
            <p:cNvSpPr/>
            <p:nvPr/>
          </p:nvSpPr>
          <p:spPr>
            <a:xfrm>
              <a:off x="1295248" y="4589356"/>
              <a:ext cx="0" cy="552450"/>
            </a:xfrm>
            <a:custGeom>
              <a:avLst/>
              <a:gdLst/>
              <a:ahLst/>
              <a:cxnLst/>
              <a:rect l="l" t="t" r="r" b="b"/>
              <a:pathLst>
                <a:path h="552450">
                  <a:moveTo>
                    <a:pt x="0" y="0"/>
                  </a:moveTo>
                  <a:lnTo>
                    <a:pt x="0" y="551878"/>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sp>
          <p:nvSpPr>
            <p:cNvPr id="17" name="object 17"/>
            <p:cNvSpPr/>
            <p:nvPr/>
          </p:nvSpPr>
          <p:spPr>
            <a:xfrm>
              <a:off x="2992426" y="4246564"/>
              <a:ext cx="1170305" cy="435609"/>
            </a:xfrm>
            <a:custGeom>
              <a:avLst/>
              <a:gdLst/>
              <a:ahLst/>
              <a:cxnLst/>
              <a:rect l="l" t="t" r="r" b="b"/>
              <a:pathLst>
                <a:path w="1170304" h="435610">
                  <a:moveTo>
                    <a:pt x="0" y="0"/>
                  </a:moveTo>
                  <a:lnTo>
                    <a:pt x="992047" y="435546"/>
                  </a:lnTo>
                  <a:lnTo>
                    <a:pt x="1170025" y="435546"/>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sp>
          <p:nvSpPr>
            <p:cNvPr id="18" name="object 18"/>
            <p:cNvSpPr/>
            <p:nvPr/>
          </p:nvSpPr>
          <p:spPr>
            <a:xfrm>
              <a:off x="4168273" y="4564847"/>
              <a:ext cx="0" cy="565785"/>
            </a:xfrm>
            <a:custGeom>
              <a:avLst/>
              <a:gdLst/>
              <a:ahLst/>
              <a:cxnLst/>
              <a:rect l="l" t="t" r="r" b="b"/>
              <a:pathLst>
                <a:path h="565785">
                  <a:moveTo>
                    <a:pt x="0" y="565378"/>
                  </a:moveTo>
                  <a:lnTo>
                    <a:pt x="0" y="0"/>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sp>
          <p:nvSpPr>
            <p:cNvPr id="19" name="object 19"/>
            <p:cNvSpPr/>
            <p:nvPr/>
          </p:nvSpPr>
          <p:spPr>
            <a:xfrm>
              <a:off x="2957568" y="1410190"/>
              <a:ext cx="0" cy="117475"/>
            </a:xfrm>
            <a:custGeom>
              <a:avLst/>
              <a:gdLst/>
              <a:ahLst/>
              <a:cxnLst/>
              <a:rect l="l" t="t" r="r" b="b"/>
              <a:pathLst>
                <a:path h="117475">
                  <a:moveTo>
                    <a:pt x="0" y="0"/>
                  </a:moveTo>
                  <a:lnTo>
                    <a:pt x="0" y="117259"/>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sp>
          <p:nvSpPr>
            <p:cNvPr id="20" name="object 20"/>
            <p:cNvSpPr/>
            <p:nvPr/>
          </p:nvSpPr>
          <p:spPr>
            <a:xfrm>
              <a:off x="1303201" y="1627959"/>
              <a:ext cx="92710" cy="594995"/>
            </a:xfrm>
            <a:custGeom>
              <a:avLst/>
              <a:gdLst/>
              <a:ahLst/>
              <a:cxnLst/>
              <a:rect l="l" t="t" r="r" b="b"/>
              <a:pathLst>
                <a:path w="92709" h="594994">
                  <a:moveTo>
                    <a:pt x="0" y="0"/>
                  </a:moveTo>
                  <a:lnTo>
                    <a:pt x="92138" y="0"/>
                  </a:lnTo>
                  <a:lnTo>
                    <a:pt x="92138" y="594690"/>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sp>
          <p:nvSpPr>
            <p:cNvPr id="21" name="object 21"/>
            <p:cNvSpPr/>
            <p:nvPr/>
          </p:nvSpPr>
          <p:spPr>
            <a:xfrm>
              <a:off x="1305760" y="1502323"/>
              <a:ext cx="0" cy="400050"/>
            </a:xfrm>
            <a:custGeom>
              <a:avLst/>
              <a:gdLst/>
              <a:ahLst/>
              <a:cxnLst/>
              <a:rect l="l" t="t" r="r" b="b"/>
              <a:pathLst>
                <a:path h="400050">
                  <a:moveTo>
                    <a:pt x="0" y="0"/>
                  </a:moveTo>
                  <a:lnTo>
                    <a:pt x="0" y="399630"/>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sp>
          <p:nvSpPr>
            <p:cNvPr id="22" name="object 22"/>
            <p:cNvSpPr/>
            <p:nvPr/>
          </p:nvSpPr>
          <p:spPr>
            <a:xfrm>
              <a:off x="1838328" y="5497025"/>
              <a:ext cx="0" cy="109220"/>
            </a:xfrm>
            <a:custGeom>
              <a:avLst/>
              <a:gdLst/>
              <a:ahLst/>
              <a:cxnLst/>
              <a:rect l="l" t="t" r="r" b="b"/>
              <a:pathLst>
                <a:path h="109220">
                  <a:moveTo>
                    <a:pt x="0" y="0"/>
                  </a:moveTo>
                  <a:lnTo>
                    <a:pt x="0" y="108889"/>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sp>
          <p:nvSpPr>
            <p:cNvPr id="23" name="object 23"/>
            <p:cNvSpPr/>
            <p:nvPr/>
          </p:nvSpPr>
          <p:spPr>
            <a:xfrm>
              <a:off x="1767132" y="5084058"/>
              <a:ext cx="71755" cy="477520"/>
            </a:xfrm>
            <a:custGeom>
              <a:avLst/>
              <a:gdLst/>
              <a:ahLst/>
              <a:cxnLst/>
              <a:rect l="l" t="t" r="r" b="b"/>
              <a:pathLst>
                <a:path w="71755" h="477520">
                  <a:moveTo>
                    <a:pt x="71196" y="477431"/>
                  </a:moveTo>
                  <a:lnTo>
                    <a:pt x="0" y="477431"/>
                  </a:lnTo>
                  <a:lnTo>
                    <a:pt x="0" y="0"/>
                  </a:lnTo>
                </a:path>
              </a:pathLst>
            </a:custGeom>
            <a:ln w="11633">
              <a:solidFill>
                <a:srgbClr val="FFFFFF"/>
              </a:solidFill>
            </a:ln>
          </p:spPr>
          <p:txBody>
            <a:bodyPr wrap="square" lIns="0" tIns="0" rIns="0" bIns="0" rtlCol="0"/>
            <a:lstStyle/>
            <a:p>
              <a:endParaRPr>
                <a:latin typeface="GE Inspira" panose="020F0603030400020203" pitchFamily="34" charset="0"/>
              </a:endParaRPr>
            </a:p>
          </p:txBody>
        </p:sp>
      </p:grpSp>
      <p:sp>
        <p:nvSpPr>
          <p:cNvPr id="24" name="object 24"/>
          <p:cNvSpPr txBox="1"/>
          <p:nvPr/>
        </p:nvSpPr>
        <p:spPr>
          <a:xfrm>
            <a:off x="1228572" y="1379104"/>
            <a:ext cx="1662673" cy="304570"/>
          </a:xfrm>
          <a:prstGeom prst="rect">
            <a:avLst/>
          </a:prstGeom>
        </p:spPr>
        <p:txBody>
          <a:bodyPr vert="horz" wrap="square" lIns="0" tIns="14604" rIns="0" bIns="0" rtlCol="0">
            <a:spAutoFit/>
          </a:bodyPr>
          <a:lstStyle/>
          <a:p>
            <a:pPr marL="12700" algn="r">
              <a:lnSpc>
                <a:spcPct val="100000"/>
              </a:lnSpc>
              <a:spcBef>
                <a:spcPts val="114"/>
              </a:spcBef>
            </a:pPr>
            <a:r>
              <a:rPr lang="pl-PL" sz="900" b="1" dirty="0">
                <a:solidFill>
                  <a:srgbClr val="FFFFFF"/>
                </a:solidFill>
                <a:latin typeface="GE Inspira" panose="020F0603030400020203" pitchFamily="34" charset="0"/>
                <a:cs typeface="Trebuchet MS"/>
              </a:rPr>
              <a:t>Luz de prontidão
</a:t>
            </a:r>
            <a:endParaRPr sz="900" dirty="0">
              <a:latin typeface="GE Inspira" panose="020F0603030400020203" pitchFamily="34" charset="0"/>
              <a:cs typeface="Trebuchet MS"/>
            </a:endParaRPr>
          </a:p>
        </p:txBody>
      </p:sp>
      <p:sp>
        <p:nvSpPr>
          <p:cNvPr id="25" name="object 25"/>
          <p:cNvSpPr txBox="1"/>
          <p:nvPr/>
        </p:nvSpPr>
        <p:spPr>
          <a:xfrm>
            <a:off x="338937" y="4564546"/>
            <a:ext cx="889635" cy="726481"/>
          </a:xfrm>
          <a:prstGeom prst="rect">
            <a:avLst/>
          </a:prstGeom>
        </p:spPr>
        <p:txBody>
          <a:bodyPr vert="horz" wrap="square" lIns="0" tIns="12065" rIns="0" bIns="0" rtlCol="0">
            <a:spAutoFit/>
          </a:bodyPr>
          <a:lstStyle/>
          <a:p>
            <a:pPr marL="12700" marR="5080" indent="295275" algn="r">
              <a:lnSpc>
                <a:spcPct val="101800"/>
              </a:lnSpc>
              <a:spcBef>
                <a:spcPts val="95"/>
              </a:spcBef>
            </a:pPr>
            <a:r>
              <a:rPr lang="pt-BR" sz="900" b="1" dirty="0">
                <a:solidFill>
                  <a:srgbClr val="FFFFFF"/>
                </a:solidFill>
                <a:latin typeface="GE Inspira" panose="020F0603030400020203" pitchFamily="34" charset="0"/>
                <a:cs typeface="Trebuchet MS"/>
              </a:rPr>
              <a:t>Alças ergonômicas para conforto e manuseio seguro
</a:t>
            </a:r>
            <a:endParaRPr sz="900" dirty="0">
              <a:latin typeface="GE Inspira" panose="020F0603030400020203" pitchFamily="34" charset="0"/>
              <a:cs typeface="Trebuchet MS"/>
            </a:endParaRPr>
          </a:p>
        </p:txBody>
      </p:sp>
      <p:sp>
        <p:nvSpPr>
          <p:cNvPr id="26" name="object 26"/>
          <p:cNvSpPr txBox="1"/>
          <p:nvPr/>
        </p:nvSpPr>
        <p:spPr>
          <a:xfrm>
            <a:off x="4248390" y="4545235"/>
            <a:ext cx="932815" cy="867738"/>
          </a:xfrm>
          <a:prstGeom prst="rect">
            <a:avLst/>
          </a:prstGeom>
        </p:spPr>
        <p:txBody>
          <a:bodyPr vert="horz" wrap="square" lIns="0" tIns="12065" rIns="0" bIns="0" rtlCol="0">
            <a:spAutoFit/>
          </a:bodyPr>
          <a:lstStyle/>
          <a:p>
            <a:pPr marL="12700" marR="5080">
              <a:lnSpc>
                <a:spcPct val="101800"/>
              </a:lnSpc>
              <a:spcBef>
                <a:spcPts val="95"/>
              </a:spcBef>
            </a:pPr>
            <a:r>
              <a:rPr lang="pt-BR" sz="900" b="1" dirty="0">
                <a:solidFill>
                  <a:srgbClr val="FFFFFF"/>
                </a:solidFill>
                <a:latin typeface="GE Inspira" panose="020F0603030400020203" pitchFamily="34" charset="0"/>
                <a:cs typeface="Trebuchet MS"/>
              </a:rPr>
              <a:t>Grande resposta rápida de 21 cm (8in), área de liberação de todos os bloqueios
</a:t>
            </a:r>
            <a:endParaRPr sz="900" dirty="0">
              <a:latin typeface="GE Inspira" panose="020F0603030400020203" pitchFamily="34" charset="0"/>
              <a:cs typeface="Trebuchet MS"/>
            </a:endParaRPr>
          </a:p>
        </p:txBody>
      </p:sp>
      <p:sp>
        <p:nvSpPr>
          <p:cNvPr id="27" name="object 27"/>
          <p:cNvSpPr txBox="1"/>
          <p:nvPr/>
        </p:nvSpPr>
        <p:spPr>
          <a:xfrm>
            <a:off x="398731" y="1473954"/>
            <a:ext cx="831850" cy="726481"/>
          </a:xfrm>
          <a:prstGeom prst="rect">
            <a:avLst/>
          </a:prstGeom>
        </p:spPr>
        <p:txBody>
          <a:bodyPr vert="horz" wrap="square" lIns="0" tIns="12065" rIns="0" bIns="0" rtlCol="0">
            <a:spAutoFit/>
          </a:bodyPr>
          <a:lstStyle/>
          <a:p>
            <a:pPr marL="12700" marR="5080" indent="193675" algn="r">
              <a:lnSpc>
                <a:spcPct val="101800"/>
              </a:lnSpc>
              <a:spcBef>
                <a:spcPts val="95"/>
              </a:spcBef>
            </a:pPr>
            <a:r>
              <a:rPr lang="pt-BR" sz="900" b="1" dirty="0">
                <a:solidFill>
                  <a:srgbClr val="FFFFFF"/>
                </a:solidFill>
                <a:latin typeface="GE Inspira" panose="020F0603030400020203" pitchFamily="34" charset="0"/>
                <a:cs typeface="Trebuchet MS"/>
              </a:rPr>
              <a:t>Botões de controle de movimento iluminados
</a:t>
            </a:r>
            <a:endParaRPr sz="900" dirty="0">
              <a:latin typeface="GE Inspira" panose="020F0603030400020203" pitchFamily="34" charset="0"/>
              <a:cs typeface="Trebuchet MS"/>
            </a:endParaRPr>
          </a:p>
        </p:txBody>
      </p:sp>
      <p:sp>
        <p:nvSpPr>
          <p:cNvPr id="28" name="object 28"/>
          <p:cNvSpPr txBox="1"/>
          <p:nvPr/>
        </p:nvSpPr>
        <p:spPr>
          <a:xfrm>
            <a:off x="1890774" y="5463401"/>
            <a:ext cx="2292268" cy="153246"/>
          </a:xfrm>
          <a:prstGeom prst="rect">
            <a:avLst/>
          </a:prstGeom>
        </p:spPr>
        <p:txBody>
          <a:bodyPr vert="horz" wrap="square" lIns="0" tIns="14604" rIns="0" bIns="0" rtlCol="0">
            <a:spAutoFit/>
          </a:bodyPr>
          <a:lstStyle/>
          <a:p>
            <a:pPr marL="12700">
              <a:lnSpc>
                <a:spcPct val="100000"/>
              </a:lnSpc>
              <a:spcBef>
                <a:spcPts val="114"/>
              </a:spcBef>
            </a:pPr>
            <a:r>
              <a:rPr sz="900" b="1" dirty="0">
                <a:solidFill>
                  <a:srgbClr val="FFFFFF"/>
                </a:solidFill>
                <a:latin typeface="GE Inspira" panose="020F0603030400020203" pitchFamily="34" charset="0"/>
                <a:cs typeface="Trebuchet MS"/>
              </a:rPr>
              <a:t>3D Camera</a:t>
            </a:r>
            <a:endParaRPr sz="900" dirty="0">
              <a:latin typeface="GE Inspira" panose="020F0603030400020203" pitchFamily="34" charset="0"/>
              <a:cs typeface="Trebuchet MS"/>
            </a:endParaRPr>
          </a:p>
        </p:txBody>
      </p:sp>
      <p:sp>
        <p:nvSpPr>
          <p:cNvPr id="29" name="object 29"/>
          <p:cNvSpPr/>
          <p:nvPr/>
        </p:nvSpPr>
        <p:spPr>
          <a:xfrm>
            <a:off x="6382511" y="5550408"/>
            <a:ext cx="3676015" cy="1714500"/>
          </a:xfrm>
          <a:custGeom>
            <a:avLst/>
            <a:gdLst/>
            <a:ahLst/>
            <a:cxnLst/>
            <a:rect l="l" t="t" r="r" b="b"/>
            <a:pathLst>
              <a:path w="3676015" h="1714500">
                <a:moveTo>
                  <a:pt x="3675888" y="0"/>
                </a:moveTo>
                <a:lnTo>
                  <a:pt x="0" y="0"/>
                </a:lnTo>
                <a:lnTo>
                  <a:pt x="0" y="1714500"/>
                </a:lnTo>
                <a:lnTo>
                  <a:pt x="3675888" y="1714500"/>
                </a:lnTo>
                <a:lnTo>
                  <a:pt x="3675888" y="0"/>
                </a:lnTo>
                <a:close/>
              </a:path>
            </a:pathLst>
          </a:custGeom>
          <a:solidFill>
            <a:srgbClr val="005EB8"/>
          </a:solidFill>
        </p:spPr>
        <p:txBody>
          <a:bodyPr wrap="square" lIns="0" tIns="0" rIns="0" bIns="0" rtlCol="0"/>
          <a:lstStyle/>
          <a:p>
            <a:endParaRPr>
              <a:latin typeface="GE Inspira" panose="020F0603030400020203" pitchFamily="34" charset="0"/>
            </a:endParaRPr>
          </a:p>
        </p:txBody>
      </p:sp>
      <p:sp>
        <p:nvSpPr>
          <p:cNvPr id="30" name="object 30"/>
          <p:cNvSpPr txBox="1"/>
          <p:nvPr/>
        </p:nvSpPr>
        <p:spPr>
          <a:xfrm>
            <a:off x="6680707" y="5886702"/>
            <a:ext cx="2980690" cy="863763"/>
          </a:xfrm>
          <a:prstGeom prst="rect">
            <a:avLst/>
          </a:prstGeom>
        </p:spPr>
        <p:txBody>
          <a:bodyPr vert="horz" wrap="square" lIns="0" tIns="5080" rIns="0" bIns="0" rtlCol="0">
            <a:spAutoFit/>
          </a:bodyPr>
          <a:lstStyle/>
          <a:p>
            <a:pPr marL="12700" marR="367030">
              <a:lnSpc>
                <a:spcPct val="104200"/>
              </a:lnSpc>
              <a:spcBef>
                <a:spcPts val="40"/>
              </a:spcBef>
            </a:pPr>
            <a:r>
              <a:rPr lang="pt-BR" sz="1200" i="1" dirty="0">
                <a:solidFill>
                  <a:srgbClr val="FFFFFF"/>
                </a:solidFill>
                <a:latin typeface="GE Inspira" panose="020F0603030400020203" pitchFamily="34" charset="0"/>
                <a:cs typeface="Trebuchet MS"/>
              </a:rPr>
              <a:t>"Você pode fazer tudo na sala que é muito incrível e você economiza muito tempo dessa maneira"
</a:t>
            </a:r>
            <a:r>
              <a:rPr sz="900" dirty="0">
                <a:solidFill>
                  <a:srgbClr val="FFFFFF"/>
                </a:solidFill>
                <a:latin typeface="GE Inspira" panose="020F0603030400020203" pitchFamily="34" charset="0"/>
                <a:cs typeface="Trebuchet MS"/>
              </a:rPr>
              <a:t>— </a:t>
            </a:r>
            <a:r>
              <a:rPr lang="pl-PL" sz="900" dirty="0">
                <a:solidFill>
                  <a:srgbClr val="FFFFFF"/>
                </a:solidFill>
                <a:latin typeface="GE Inspira" panose="020F0603030400020203" pitchFamily="34" charset="0"/>
                <a:cs typeface="Trebuchet MS"/>
              </a:rPr>
              <a:t>Indranantha Kumar, Tecnóloga de Raios-X, North Central Bronx, NY</a:t>
            </a:r>
            <a:endParaRPr sz="900" dirty="0">
              <a:latin typeface="GE Inspira" panose="020F0603030400020203" pitchFamily="34" charset="0"/>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700" y="493264"/>
            <a:ext cx="3975100" cy="1428596"/>
          </a:xfrm>
          <a:prstGeom prst="rect">
            <a:avLst/>
          </a:prstGeom>
        </p:spPr>
        <p:txBody>
          <a:bodyPr vert="horz" wrap="square" lIns="0" tIns="43180" rIns="0" bIns="0" rtlCol="0">
            <a:spAutoFit/>
          </a:bodyPr>
          <a:lstStyle/>
          <a:p>
            <a:pPr marR="5080">
              <a:lnSpc>
                <a:spcPts val="2700"/>
              </a:lnSpc>
            </a:pPr>
            <a:r>
              <a:rPr lang="pt-BR" dirty="0">
                <a:latin typeface="GE Inspira" panose="020F0603030400020203" pitchFamily="34" charset="0"/>
              </a:rPr>
              <a:t>OTS automático e sincronizado, tabela, suporte de parede e movimento do detector
</a:t>
            </a:r>
            <a:endParaRPr dirty="0">
              <a:latin typeface="GE Inspira" panose="020F0603030400020203" pitchFamily="34" charset="0"/>
            </a:endParaRPr>
          </a:p>
        </p:txBody>
      </p:sp>
      <p:sp>
        <p:nvSpPr>
          <p:cNvPr id="3" name="object 3"/>
          <p:cNvSpPr txBox="1"/>
          <p:nvPr/>
        </p:nvSpPr>
        <p:spPr>
          <a:xfrm>
            <a:off x="901700" y="1783332"/>
            <a:ext cx="3843394" cy="4980851"/>
          </a:xfrm>
          <a:prstGeom prst="rect">
            <a:avLst/>
          </a:prstGeom>
        </p:spPr>
        <p:txBody>
          <a:bodyPr vert="horz" wrap="square" lIns="0" tIns="12700" rIns="0" bIns="0" rtlCol="0">
            <a:spAutoFit/>
          </a:bodyPr>
          <a:lstStyle/>
          <a:p>
            <a:pPr marR="5080">
              <a:spcBef>
                <a:spcPts val="100"/>
              </a:spcBef>
            </a:pPr>
            <a:r>
              <a:rPr lang="pt-BR" sz="1000" dirty="0">
                <a:solidFill>
                  <a:srgbClr val="233948"/>
                </a:solidFill>
                <a:latin typeface="GE Inspira" panose="020F0603030400020203" pitchFamily="34" charset="0"/>
                <a:cs typeface="Trebuchet MS"/>
              </a:rPr>
              <a:t>O sistema auxilia os tecnólogos posicionando automaticamente seus componentes, para que você não precise movê-los manualmente. Isso economiza tempo, reduz o esforço e pode tornar o posicionamento mais preciso.
</a:t>
            </a:r>
            <a:endParaRPr lang="en-US" sz="1350" dirty="0">
              <a:latin typeface="GE Inspira" panose="020F0603030400020203" pitchFamily="34" charset="0"/>
              <a:cs typeface="Trebuchet MS"/>
            </a:endParaRPr>
          </a:p>
          <a:p>
            <a:r>
              <a:rPr lang="pt-BR" sz="1400" b="1" u="heavy" dirty="0">
                <a:solidFill>
                  <a:srgbClr val="005EB8"/>
                </a:solidFill>
                <a:latin typeface="GE Inspira" panose="020F0603030400020203" pitchFamily="34" charset="0"/>
                <a:cs typeface="Trebuchet MS"/>
              </a:rPr>
              <a:t>Posicionamento automático*
(acionado por remoto, OTS ou na sala de controle)
</a:t>
            </a:r>
            <a:r>
              <a:rPr lang="pt-BR" sz="1000" dirty="0">
                <a:solidFill>
                  <a:srgbClr val="333F48"/>
                </a:solidFill>
                <a:latin typeface="GE Inspira" panose="020F0603030400020203" pitchFamily="34" charset="0"/>
                <a:cs typeface="Trebuchet MS"/>
              </a:rPr>
              <a:t>O OTS, o suporte de parede e a tabela se movem automaticamente para posições pré-definidas ou selecionadas com base no procedimento selecionado e visualizam com apenas o apertar de um botão
</a:t>
            </a:r>
            <a:r>
              <a:rPr lang="en-US" sz="1400" b="1" u="heavy" dirty="0" err="1">
                <a:solidFill>
                  <a:srgbClr val="005EB8"/>
                </a:solidFill>
                <a:latin typeface="GE Inspira" panose="020F0603030400020203" pitchFamily="34" charset="0"/>
              </a:rPr>
              <a:t>Centralizar</a:t>
            </a:r>
            <a:r>
              <a:rPr lang="en-US" sz="1400" b="1" u="heavy" dirty="0">
                <a:solidFill>
                  <a:schemeClr val="accent2">
                    <a:lumMod val="75000"/>
                  </a:schemeClr>
                </a:solidFill>
                <a:uFill>
                  <a:solidFill>
                    <a:srgbClr val="005EB8"/>
                  </a:solidFill>
                </a:uFill>
                <a:latin typeface="GE Inspira" panose="020F0603030400020203" pitchFamily="34" charset="0"/>
                <a:cs typeface="Trebuchet MS"/>
              </a:rPr>
              <a:t> </a:t>
            </a:r>
            <a:r>
              <a:rPr lang="en-US" sz="1400" b="1" u="heavy" dirty="0" err="1">
                <a:solidFill>
                  <a:srgbClr val="005EB8"/>
                </a:solidFill>
                <a:latin typeface="GE Inspira" panose="020F0603030400020203" pitchFamily="34" charset="0"/>
              </a:rPr>
              <a:t>automaticamente</a:t>
            </a:r>
            <a:r>
              <a:rPr lang="en-US" sz="1400" b="1" u="heavy" dirty="0">
                <a:solidFill>
                  <a:schemeClr val="accent2">
                    <a:lumMod val="75000"/>
                  </a:schemeClr>
                </a:solidFill>
                <a:uFill>
                  <a:solidFill>
                    <a:srgbClr val="005EB8"/>
                  </a:solidFill>
                </a:uFill>
                <a:latin typeface="GE Inspira" panose="020F0603030400020203" pitchFamily="34" charset="0"/>
                <a:cs typeface="Trebuchet MS"/>
              </a:rPr>
              <a:t>*
</a:t>
            </a:r>
            <a:r>
              <a:rPr lang="pt-BR" sz="1000" dirty="0">
                <a:solidFill>
                  <a:srgbClr val="333F48"/>
                </a:solidFill>
                <a:latin typeface="GE Inspira" panose="020F0603030400020203" pitchFamily="34" charset="0"/>
                <a:cs typeface="Trebuchet MS"/>
              </a:rPr>
              <a:t>O OTS se move automaticamente para o centro do suporte da parede ou posição atual do detector de mesa
</a:t>
            </a:r>
            <a:r>
              <a:rPr lang="en-US" sz="1400" b="1" u="heavy" dirty="0" err="1">
                <a:solidFill>
                  <a:srgbClr val="005EB8"/>
                </a:solidFill>
                <a:uFill>
                  <a:solidFill>
                    <a:srgbClr val="005EB8"/>
                  </a:solidFill>
                </a:uFill>
                <a:latin typeface="GE Inspira" panose="020F0603030400020203" pitchFamily="34" charset="0"/>
                <a:cs typeface="Trebuchet MS"/>
              </a:rPr>
              <a:t>Rastreamento</a:t>
            </a:r>
            <a:r>
              <a:rPr lang="en-US" sz="1400" b="1" u="heavy" dirty="0">
                <a:solidFill>
                  <a:srgbClr val="005EB8"/>
                </a:solidFill>
                <a:uFill>
                  <a:solidFill>
                    <a:srgbClr val="005EB8"/>
                  </a:solidFill>
                </a:uFill>
                <a:latin typeface="GE Inspira" panose="020F0603030400020203" pitchFamily="34" charset="0"/>
                <a:cs typeface="Trebuchet MS"/>
              </a:rPr>
              <a:t> </a:t>
            </a:r>
            <a:r>
              <a:rPr lang="en-US" sz="1400" b="1" u="heavy" dirty="0" err="1">
                <a:solidFill>
                  <a:srgbClr val="005EB8"/>
                </a:solidFill>
                <a:uFill>
                  <a:solidFill>
                    <a:srgbClr val="005EB8"/>
                  </a:solidFill>
                </a:uFill>
                <a:latin typeface="GE Inspira" panose="020F0603030400020203" pitchFamily="34" charset="0"/>
                <a:cs typeface="Trebuchet MS"/>
              </a:rPr>
              <a:t>automático</a:t>
            </a:r>
            <a:r>
              <a:rPr lang="en-US" sz="1400" b="1" u="heavy" dirty="0">
                <a:solidFill>
                  <a:srgbClr val="005EB8"/>
                </a:solidFill>
                <a:uFill>
                  <a:solidFill>
                    <a:srgbClr val="005EB8"/>
                  </a:solidFill>
                </a:uFill>
                <a:latin typeface="GE Inspira" panose="020F0603030400020203" pitchFamily="34" charset="0"/>
                <a:cs typeface="Trebuchet MS"/>
              </a:rPr>
              <a:t>
</a:t>
            </a:r>
            <a:r>
              <a:rPr lang="pt-BR" sz="1000" dirty="0">
                <a:solidFill>
                  <a:srgbClr val="333F48"/>
                </a:solidFill>
                <a:latin typeface="GE Inspira" panose="020F0603030400020203" pitchFamily="34" charset="0"/>
                <a:cs typeface="Trebuchet MS"/>
              </a:rPr>
              <a:t>O tubo e o detector mantêm o alinhamento e o SID movendo-se automaticamente para sincronizar a posição na mesa ou no suporte da parede
</a:t>
            </a:r>
            <a:r>
              <a:rPr lang="en-US" sz="1400" b="1" u="heavy" dirty="0" err="1">
                <a:solidFill>
                  <a:srgbClr val="005EB8"/>
                </a:solidFill>
                <a:uFill>
                  <a:solidFill>
                    <a:srgbClr val="005EB8"/>
                  </a:solidFill>
                </a:uFill>
                <a:latin typeface="GE Inspira" panose="020F0603030400020203" pitchFamily="34" charset="0"/>
                <a:cs typeface="Trebuchet MS"/>
              </a:rPr>
              <a:t>Rastreamento</a:t>
            </a:r>
            <a:r>
              <a:rPr lang="en-US" sz="1400" b="1" u="heavy" dirty="0">
                <a:solidFill>
                  <a:srgbClr val="005EB8"/>
                </a:solidFill>
                <a:uFill>
                  <a:solidFill>
                    <a:srgbClr val="005EB8"/>
                  </a:solidFill>
                </a:uFill>
                <a:latin typeface="GE Inspira" panose="020F0603030400020203" pitchFamily="34" charset="0"/>
                <a:cs typeface="Trebuchet MS"/>
              </a:rPr>
              <a:t> reverso
</a:t>
            </a:r>
            <a:r>
              <a:rPr lang="pt-BR" sz="1000" dirty="0">
                <a:solidFill>
                  <a:srgbClr val="333F48"/>
                </a:solidFill>
                <a:latin typeface="GE Inspira" panose="020F0603030400020203" pitchFamily="34" charset="0"/>
                <a:cs typeface="Trebuchet MS"/>
              </a:rPr>
              <a:t>A carcaça do suporte de parede pode se mover automaticamente para sincronizar com os movimentos OTS
</a:t>
            </a:r>
            <a:r>
              <a:rPr lang="en-US" sz="1400" b="1" u="heavy" dirty="0">
                <a:solidFill>
                  <a:srgbClr val="005EB8"/>
                </a:solidFill>
                <a:uFill>
                  <a:solidFill>
                    <a:srgbClr val="005EB8"/>
                  </a:solidFill>
                </a:uFill>
                <a:latin typeface="GE Inspira" panose="020F0603030400020203" pitchFamily="34" charset="0"/>
                <a:cs typeface="Trebuchet MS"/>
              </a:rPr>
              <a:t>Auto </a:t>
            </a:r>
            <a:r>
              <a:rPr lang="en-US" sz="1400" b="1" u="heavy" dirty="0" err="1">
                <a:solidFill>
                  <a:srgbClr val="005EB8"/>
                </a:solidFill>
                <a:uFill>
                  <a:solidFill>
                    <a:srgbClr val="005EB8"/>
                  </a:solidFill>
                </a:uFill>
                <a:latin typeface="GE Inspira" panose="020F0603030400020203" pitchFamily="34" charset="0"/>
                <a:cs typeface="Trebuchet MS"/>
              </a:rPr>
              <a:t>Angulação</a:t>
            </a:r>
            <a:r>
              <a:rPr lang="en-US" sz="1400" b="1" u="heavy" dirty="0">
                <a:solidFill>
                  <a:srgbClr val="005EB8"/>
                </a:solidFill>
                <a:uFill>
                  <a:solidFill>
                    <a:srgbClr val="005EB8"/>
                  </a:solidFill>
                </a:uFill>
                <a:latin typeface="GE Inspira" panose="020F0603030400020203" pitchFamily="34" charset="0"/>
                <a:cs typeface="Trebuchet MS"/>
              </a:rPr>
              <a:t>
</a:t>
            </a:r>
            <a:r>
              <a:rPr lang="pt-BR" sz="1000" dirty="0">
                <a:solidFill>
                  <a:srgbClr val="333F48"/>
                </a:solidFill>
                <a:latin typeface="GE Inspira" panose="020F0603030400020203" pitchFamily="34" charset="0"/>
                <a:cs typeface="Trebuchet MS"/>
              </a:rPr>
              <a:t>O OTS se move automaticamente para alterar a angulação do tubo para uma posição predefinida ao apertar um botão
</a:t>
            </a:r>
            <a:r>
              <a:rPr lang="en-US" sz="1400" b="1" u="heavy" dirty="0">
                <a:solidFill>
                  <a:srgbClr val="005EB8"/>
                </a:solidFill>
                <a:uFill>
                  <a:solidFill>
                    <a:srgbClr val="005EB8"/>
                  </a:solidFill>
                </a:uFill>
                <a:latin typeface="GE Inspira" panose="020F0603030400020203" pitchFamily="34" charset="0"/>
                <a:cs typeface="Trebuchet MS"/>
              </a:rPr>
              <a:t>Campo de </a:t>
            </a:r>
            <a:r>
              <a:rPr lang="en-US" sz="1400" b="1" u="heavy" dirty="0" err="1">
                <a:solidFill>
                  <a:srgbClr val="005EB8"/>
                </a:solidFill>
                <a:uFill>
                  <a:solidFill>
                    <a:srgbClr val="005EB8"/>
                  </a:solidFill>
                </a:uFill>
                <a:latin typeface="GE Inspira" panose="020F0603030400020203" pitchFamily="34" charset="0"/>
                <a:cs typeface="Trebuchet MS"/>
              </a:rPr>
              <a:t>visão</a:t>
            </a:r>
            <a:r>
              <a:rPr lang="en-US" sz="1400" b="1" u="heavy" dirty="0">
                <a:solidFill>
                  <a:srgbClr val="005EB8"/>
                </a:solidFill>
                <a:uFill>
                  <a:solidFill>
                    <a:srgbClr val="005EB8"/>
                  </a:solidFill>
                </a:uFill>
                <a:latin typeface="GE Inspira" panose="020F0603030400020203" pitchFamily="34" charset="0"/>
                <a:cs typeface="Trebuchet MS"/>
              </a:rPr>
              <a:t> </a:t>
            </a:r>
            <a:r>
              <a:rPr lang="en-US" sz="1400" b="1" u="heavy" dirty="0" err="1">
                <a:solidFill>
                  <a:srgbClr val="005EB8"/>
                </a:solidFill>
                <a:uFill>
                  <a:solidFill>
                    <a:srgbClr val="005EB8"/>
                  </a:solidFill>
                </a:uFill>
                <a:latin typeface="GE Inspira" panose="020F0603030400020203" pitchFamily="34" charset="0"/>
                <a:cs typeface="Trebuchet MS"/>
              </a:rPr>
              <a:t>automática</a:t>
            </a:r>
            <a:r>
              <a:rPr lang="en-US" sz="1400" b="1" u="heavy" dirty="0">
                <a:solidFill>
                  <a:srgbClr val="005EB8"/>
                </a:solidFill>
                <a:uFill>
                  <a:solidFill>
                    <a:srgbClr val="005EB8"/>
                  </a:solidFill>
                </a:uFill>
                <a:latin typeface="GE Inspira" panose="020F0603030400020203" pitchFamily="34" charset="0"/>
                <a:cs typeface="Trebuchet MS"/>
              </a:rPr>
              <a:t>†
</a:t>
            </a:r>
            <a:r>
              <a:rPr lang="pt-BR" sz="1000" dirty="0">
                <a:solidFill>
                  <a:srgbClr val="333F48"/>
                </a:solidFill>
                <a:latin typeface="GE Inspira" panose="020F0603030400020203" pitchFamily="34" charset="0"/>
                <a:cs typeface="Trebuchet MS"/>
              </a:rPr>
              <a:t>Define automaticamente o tamanho e a orientação da colagem com base no procedimento e visualização selecionados
</a:t>
            </a:r>
            <a:r>
              <a:rPr lang="en-US" sz="800" dirty="0">
                <a:solidFill>
                  <a:srgbClr val="233948"/>
                </a:solidFill>
                <a:latin typeface="GE Inspira" panose="020F0603030400020203" pitchFamily="34" charset="0"/>
                <a:cs typeface="Trebuchet MS"/>
              </a:rPr>
              <a:t>*</a:t>
            </a:r>
            <a:r>
              <a:rPr lang="pt-BR" sz="800" dirty="0">
                <a:solidFill>
                  <a:srgbClr val="233948"/>
                </a:solidFill>
                <a:latin typeface="GE Inspira" panose="020F0603030400020203" pitchFamily="34" charset="0"/>
                <a:cs typeface="Trebuchet MS"/>
              </a:rPr>
              <a:t>Os recursos só estão disponíveis na configuração Tempo Pro
†Denota recursos opcionais
</a:t>
            </a:r>
            <a:endParaRPr lang="en-US" sz="800" dirty="0">
              <a:latin typeface="GE Inspira" panose="020F0603030400020203" pitchFamily="34" charset="0"/>
              <a:cs typeface="Trebuchet MS"/>
            </a:endParaRPr>
          </a:p>
        </p:txBody>
      </p:sp>
      <p:grpSp>
        <p:nvGrpSpPr>
          <p:cNvPr id="4" name="object 4"/>
          <p:cNvGrpSpPr/>
          <p:nvPr/>
        </p:nvGrpSpPr>
        <p:grpSpPr>
          <a:xfrm>
            <a:off x="5202935" y="457200"/>
            <a:ext cx="4855845" cy="6858000"/>
            <a:chOff x="5202935" y="457200"/>
            <a:chExt cx="4855845" cy="6858000"/>
          </a:xfrm>
        </p:grpSpPr>
        <p:sp>
          <p:nvSpPr>
            <p:cNvPr id="5" name="object 5"/>
            <p:cNvSpPr/>
            <p:nvPr/>
          </p:nvSpPr>
          <p:spPr>
            <a:xfrm>
              <a:off x="5714999" y="457200"/>
              <a:ext cx="4343400" cy="6858000"/>
            </a:xfrm>
            <a:custGeom>
              <a:avLst/>
              <a:gdLst/>
              <a:ahLst/>
              <a:cxnLst/>
              <a:rect l="l" t="t" r="r" b="b"/>
              <a:pathLst>
                <a:path w="4343400" h="6858000">
                  <a:moveTo>
                    <a:pt x="4343400" y="0"/>
                  </a:moveTo>
                  <a:lnTo>
                    <a:pt x="0" y="0"/>
                  </a:lnTo>
                  <a:lnTo>
                    <a:pt x="0" y="6858000"/>
                  </a:lnTo>
                  <a:lnTo>
                    <a:pt x="4343400" y="6858000"/>
                  </a:lnTo>
                  <a:lnTo>
                    <a:pt x="4343400" y="0"/>
                  </a:lnTo>
                  <a:close/>
                </a:path>
              </a:pathLst>
            </a:custGeom>
            <a:solidFill>
              <a:srgbClr val="333F48"/>
            </a:solidFill>
          </p:spPr>
          <p:txBody>
            <a:bodyPr wrap="square" lIns="0" tIns="0" rIns="0" bIns="0" rtlCol="0"/>
            <a:lstStyle/>
            <a:p>
              <a:endParaRPr>
                <a:latin typeface="GE Inspira" panose="020F0603030400020203" pitchFamily="34" charset="0"/>
              </a:endParaRPr>
            </a:p>
          </p:txBody>
        </p:sp>
        <p:pic>
          <p:nvPicPr>
            <p:cNvPr id="6" name="object 6"/>
            <p:cNvPicPr/>
            <p:nvPr/>
          </p:nvPicPr>
          <p:blipFill>
            <a:blip r:embed="rId2" cstate="print"/>
            <a:stretch>
              <a:fillRect/>
            </a:stretch>
          </p:blipFill>
          <p:spPr>
            <a:xfrm>
              <a:off x="8961119" y="457200"/>
              <a:ext cx="1097279" cy="6858000"/>
            </a:xfrm>
            <a:prstGeom prst="rect">
              <a:avLst/>
            </a:prstGeom>
          </p:spPr>
        </p:pic>
        <p:pic>
          <p:nvPicPr>
            <p:cNvPr id="7" name="object 7"/>
            <p:cNvPicPr/>
            <p:nvPr/>
          </p:nvPicPr>
          <p:blipFill>
            <a:blip r:embed="rId3" cstate="print"/>
            <a:stretch>
              <a:fillRect/>
            </a:stretch>
          </p:blipFill>
          <p:spPr>
            <a:xfrm>
              <a:off x="5204231" y="1115568"/>
              <a:ext cx="2151621" cy="2426436"/>
            </a:xfrm>
            <a:prstGeom prst="rect">
              <a:avLst/>
            </a:prstGeom>
          </p:spPr>
        </p:pic>
        <p:pic>
          <p:nvPicPr>
            <p:cNvPr id="8" name="object 8"/>
            <p:cNvPicPr/>
            <p:nvPr/>
          </p:nvPicPr>
          <p:blipFill>
            <a:blip r:embed="rId4" cstate="print"/>
            <a:stretch>
              <a:fillRect/>
            </a:stretch>
          </p:blipFill>
          <p:spPr>
            <a:xfrm>
              <a:off x="5202935" y="3680449"/>
              <a:ext cx="4397623" cy="3097464"/>
            </a:xfrm>
            <a:prstGeom prst="rect">
              <a:avLst/>
            </a:prstGeom>
          </p:spPr>
        </p:pic>
        <p:pic>
          <p:nvPicPr>
            <p:cNvPr id="9" name="object 9"/>
            <p:cNvPicPr/>
            <p:nvPr/>
          </p:nvPicPr>
          <p:blipFill>
            <a:blip r:embed="rId5" cstate="print"/>
            <a:stretch>
              <a:fillRect/>
            </a:stretch>
          </p:blipFill>
          <p:spPr>
            <a:xfrm>
              <a:off x="7511400" y="1115568"/>
              <a:ext cx="2089799" cy="2426206"/>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0058400" cy="3590925"/>
            <a:chOff x="0" y="0"/>
            <a:chExt cx="10058400" cy="3590925"/>
          </a:xfrm>
        </p:grpSpPr>
        <p:pic>
          <p:nvPicPr>
            <p:cNvPr id="3" name="object 3"/>
            <p:cNvPicPr/>
            <p:nvPr/>
          </p:nvPicPr>
          <p:blipFill>
            <a:blip r:embed="rId2" cstate="print"/>
            <a:stretch>
              <a:fillRect/>
            </a:stretch>
          </p:blipFill>
          <p:spPr>
            <a:xfrm>
              <a:off x="0" y="0"/>
              <a:ext cx="10058400" cy="3590785"/>
            </a:xfrm>
            <a:prstGeom prst="rect">
              <a:avLst/>
            </a:prstGeom>
          </p:spPr>
        </p:pic>
        <p:pic>
          <p:nvPicPr>
            <p:cNvPr id="4" name="object 4"/>
            <p:cNvPicPr/>
            <p:nvPr/>
          </p:nvPicPr>
          <p:blipFill>
            <a:blip r:embed="rId3" cstate="print"/>
            <a:stretch>
              <a:fillRect/>
            </a:stretch>
          </p:blipFill>
          <p:spPr>
            <a:xfrm>
              <a:off x="7991856" y="0"/>
              <a:ext cx="2057399" cy="3590782"/>
            </a:xfrm>
            <a:prstGeom prst="rect">
              <a:avLst/>
            </a:prstGeom>
          </p:spPr>
        </p:pic>
      </p:grpSp>
      <p:sp>
        <p:nvSpPr>
          <p:cNvPr id="5" name="object 5"/>
          <p:cNvSpPr txBox="1"/>
          <p:nvPr/>
        </p:nvSpPr>
        <p:spPr>
          <a:xfrm>
            <a:off x="901700" y="4397752"/>
            <a:ext cx="4660900" cy="764312"/>
          </a:xfrm>
          <a:prstGeom prst="rect">
            <a:avLst/>
          </a:prstGeom>
        </p:spPr>
        <p:txBody>
          <a:bodyPr vert="horz" wrap="square" lIns="0" tIns="12700" rIns="0" bIns="0" rtlCol="0">
            <a:spAutoFit/>
          </a:bodyPr>
          <a:lstStyle/>
          <a:p>
            <a:pPr marL="12700">
              <a:lnSpc>
                <a:spcPct val="100000"/>
              </a:lnSpc>
              <a:spcBef>
                <a:spcPts val="100"/>
              </a:spcBef>
            </a:pPr>
            <a:r>
              <a:rPr lang="pt-BR" sz="2400" dirty="0">
                <a:solidFill>
                  <a:srgbClr val="005EB8"/>
                </a:solidFill>
                <a:latin typeface="GE Inspira" panose="020F0603030400020203" pitchFamily="34" charset="0"/>
                <a:cs typeface="Trebuchet MS"/>
              </a:rPr>
              <a:t>Vídeo de transmissão ao vivo
</a:t>
            </a:r>
            <a:endParaRPr sz="2400" dirty="0">
              <a:latin typeface="GE Inspira" panose="020F0603030400020203" pitchFamily="34" charset="0"/>
              <a:cs typeface="Trebuchet MS"/>
            </a:endParaRPr>
          </a:p>
        </p:txBody>
      </p:sp>
      <p:sp>
        <p:nvSpPr>
          <p:cNvPr id="6" name="object 6"/>
          <p:cNvSpPr txBox="1"/>
          <p:nvPr/>
        </p:nvSpPr>
        <p:spPr>
          <a:xfrm>
            <a:off x="869697" y="4974588"/>
            <a:ext cx="3549904" cy="1181349"/>
          </a:xfrm>
          <a:prstGeom prst="rect">
            <a:avLst/>
          </a:prstGeom>
        </p:spPr>
        <p:txBody>
          <a:bodyPr vert="horz" wrap="square" lIns="0" tIns="12700" rIns="0" bIns="0" rtlCol="0">
            <a:spAutoFit/>
          </a:bodyPr>
          <a:lstStyle/>
          <a:p>
            <a:pPr marL="12700" marR="13335">
              <a:lnSpc>
                <a:spcPct val="108300"/>
              </a:lnSpc>
              <a:spcBef>
                <a:spcPts val="100"/>
              </a:spcBef>
            </a:pPr>
            <a:r>
              <a:rPr lang="pt-BR" sz="1000" dirty="0">
                <a:solidFill>
                  <a:srgbClr val="233848"/>
                </a:solidFill>
                <a:latin typeface="GE Inspira" panose="020F0603030400020203" pitchFamily="34" charset="0"/>
                <a:cs typeface="Trebuchet MS"/>
              </a:rPr>
              <a:t>Uma transmissão de vídeo ao vivo da área de imagem do paciente aparece na tela da estação de trabalho de aquisição. Isso auxilia os tecnólogos a monitorar o estado, o movimento e a orientação do paciente antes que um raio-X seja feito para reduzir potencialmente os rejeitos e ajudar na segurança do paciente.
Live </a:t>
            </a:r>
            <a:r>
              <a:rPr lang="pt-BR" sz="1000" dirty="0" err="1">
                <a:solidFill>
                  <a:srgbClr val="233848"/>
                </a:solidFill>
                <a:latin typeface="GE Inspira" panose="020F0603030400020203" pitchFamily="34" charset="0"/>
                <a:cs typeface="Trebuchet MS"/>
              </a:rPr>
              <a:t>Steaming</a:t>
            </a:r>
            <a:r>
              <a:rPr lang="pt-BR" sz="1000" dirty="0">
                <a:solidFill>
                  <a:srgbClr val="233848"/>
                </a:solidFill>
                <a:latin typeface="GE Inspira" panose="020F0603030400020203" pitchFamily="34" charset="0"/>
                <a:cs typeface="Trebuchet MS"/>
              </a:rPr>
              <a:t> </a:t>
            </a:r>
            <a:r>
              <a:rPr lang="pt-BR" sz="1000" dirty="0" err="1">
                <a:solidFill>
                  <a:srgbClr val="233848"/>
                </a:solidFill>
                <a:latin typeface="GE Inspira" panose="020F0603030400020203" pitchFamily="34" charset="0"/>
                <a:cs typeface="Trebuchet MS"/>
              </a:rPr>
              <a:t>Video</a:t>
            </a:r>
            <a:r>
              <a:rPr lang="pt-BR" sz="1000" dirty="0">
                <a:solidFill>
                  <a:srgbClr val="233848"/>
                </a:solidFill>
                <a:latin typeface="GE Inspira" panose="020F0603030400020203" pitchFamily="34" charset="0"/>
                <a:cs typeface="Trebuchet MS"/>
              </a:rPr>
              <a:t> está disponível na mesa, no suporte de parede e com detectores sem fio.</a:t>
            </a:r>
            <a:endParaRPr sz="1000" dirty="0">
              <a:latin typeface="GE Inspira" panose="020F0603030400020203" pitchFamily="34" charset="0"/>
              <a:cs typeface="Trebuchet MS"/>
            </a:endParaRPr>
          </a:p>
        </p:txBody>
      </p:sp>
      <p:grpSp>
        <p:nvGrpSpPr>
          <p:cNvPr id="7" name="object 7"/>
          <p:cNvGrpSpPr/>
          <p:nvPr/>
        </p:nvGrpSpPr>
        <p:grpSpPr>
          <a:xfrm>
            <a:off x="4574197" y="6362"/>
            <a:ext cx="5484495" cy="7030084"/>
            <a:chOff x="4574197" y="6362"/>
            <a:chExt cx="5484495" cy="7030084"/>
          </a:xfrm>
        </p:grpSpPr>
        <p:pic>
          <p:nvPicPr>
            <p:cNvPr id="8" name="object 8"/>
            <p:cNvPicPr/>
            <p:nvPr/>
          </p:nvPicPr>
          <p:blipFill>
            <a:blip r:embed="rId4" cstate="print"/>
            <a:stretch>
              <a:fillRect/>
            </a:stretch>
          </p:blipFill>
          <p:spPr>
            <a:xfrm>
              <a:off x="7187183" y="6362"/>
              <a:ext cx="2871216" cy="3580879"/>
            </a:xfrm>
            <a:prstGeom prst="rect">
              <a:avLst/>
            </a:prstGeom>
          </p:spPr>
        </p:pic>
        <p:pic>
          <p:nvPicPr>
            <p:cNvPr id="9" name="object 9"/>
            <p:cNvPicPr/>
            <p:nvPr/>
          </p:nvPicPr>
          <p:blipFill>
            <a:blip r:embed="rId5" cstate="print"/>
            <a:stretch>
              <a:fillRect/>
            </a:stretch>
          </p:blipFill>
          <p:spPr>
            <a:xfrm>
              <a:off x="4574197" y="2634018"/>
              <a:ext cx="5484202" cy="4402289"/>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7200" y="2843783"/>
            <a:ext cx="9601200" cy="4097020"/>
            <a:chOff x="457200" y="2843783"/>
            <a:chExt cx="9601200" cy="4097020"/>
          </a:xfrm>
        </p:grpSpPr>
        <p:pic>
          <p:nvPicPr>
            <p:cNvPr id="3" name="object 3"/>
            <p:cNvPicPr/>
            <p:nvPr/>
          </p:nvPicPr>
          <p:blipFill>
            <a:blip r:embed="rId2" cstate="print"/>
            <a:stretch>
              <a:fillRect/>
            </a:stretch>
          </p:blipFill>
          <p:spPr>
            <a:xfrm>
              <a:off x="457200" y="2843783"/>
              <a:ext cx="9601200" cy="2432304"/>
            </a:xfrm>
            <a:prstGeom prst="rect">
              <a:avLst/>
            </a:prstGeom>
          </p:spPr>
        </p:pic>
        <p:sp>
          <p:nvSpPr>
            <p:cNvPr id="4" name="object 4"/>
            <p:cNvSpPr/>
            <p:nvPr/>
          </p:nvSpPr>
          <p:spPr>
            <a:xfrm>
              <a:off x="457200" y="4544567"/>
              <a:ext cx="9601200" cy="2395855"/>
            </a:xfrm>
            <a:custGeom>
              <a:avLst/>
              <a:gdLst/>
              <a:ahLst/>
              <a:cxnLst/>
              <a:rect l="l" t="t" r="r" b="b"/>
              <a:pathLst>
                <a:path w="9601200" h="2395854">
                  <a:moveTo>
                    <a:pt x="9601200" y="0"/>
                  </a:moveTo>
                  <a:lnTo>
                    <a:pt x="0" y="0"/>
                  </a:lnTo>
                  <a:lnTo>
                    <a:pt x="0" y="2395728"/>
                  </a:lnTo>
                  <a:lnTo>
                    <a:pt x="9601200" y="2395728"/>
                  </a:lnTo>
                  <a:lnTo>
                    <a:pt x="9601200" y="0"/>
                  </a:lnTo>
                  <a:close/>
                </a:path>
              </a:pathLst>
            </a:custGeom>
            <a:solidFill>
              <a:srgbClr val="333E47"/>
            </a:solidFill>
          </p:spPr>
          <p:txBody>
            <a:bodyPr wrap="square" lIns="0" tIns="0" rIns="0" bIns="0" rtlCol="0"/>
            <a:lstStyle/>
            <a:p>
              <a:endParaRPr>
                <a:latin typeface="GE Inspira" panose="020F0603030400020203" pitchFamily="34" charset="0"/>
              </a:endParaRPr>
            </a:p>
          </p:txBody>
        </p:sp>
      </p:grpSp>
      <p:sp>
        <p:nvSpPr>
          <p:cNvPr id="5" name="object 5"/>
          <p:cNvSpPr txBox="1">
            <a:spLocks noGrp="1"/>
          </p:cNvSpPr>
          <p:nvPr>
            <p:ph type="title"/>
          </p:nvPr>
        </p:nvSpPr>
        <p:spPr>
          <a:xfrm>
            <a:off x="901700" y="785873"/>
            <a:ext cx="4127500" cy="1010533"/>
          </a:xfrm>
          <a:prstGeom prst="rect">
            <a:avLst/>
          </a:prstGeom>
        </p:spPr>
        <p:txBody>
          <a:bodyPr vert="horz" wrap="square" lIns="0" tIns="12700" rIns="0" bIns="0" rtlCol="0">
            <a:spAutoFit/>
          </a:bodyPr>
          <a:lstStyle/>
          <a:p>
            <a:pPr marL="12700" algn="l">
              <a:lnSpc>
                <a:spcPct val="100000"/>
              </a:lnSpc>
              <a:spcBef>
                <a:spcPts val="100"/>
              </a:spcBef>
            </a:pPr>
            <a:r>
              <a:rPr lang="pt-BR" dirty="0">
                <a:latin typeface="GE Inspira" panose="020F0603030400020203" pitchFamily="34" charset="0"/>
              </a:rPr>
              <a:t>Suíte de fluxo de trabalho inteligente†
</a:t>
            </a:r>
            <a:endParaRPr baseline="30000" dirty="0">
              <a:latin typeface="GE Inspira" panose="020F0603030400020203" pitchFamily="34" charset="0"/>
            </a:endParaRPr>
          </a:p>
        </p:txBody>
      </p:sp>
      <p:sp>
        <p:nvSpPr>
          <p:cNvPr id="6" name="object 6"/>
          <p:cNvSpPr txBox="1"/>
          <p:nvPr/>
        </p:nvSpPr>
        <p:spPr>
          <a:xfrm>
            <a:off x="901700" y="1292858"/>
            <a:ext cx="4127500" cy="1224694"/>
          </a:xfrm>
          <a:prstGeom prst="rect">
            <a:avLst/>
          </a:prstGeom>
        </p:spPr>
        <p:txBody>
          <a:bodyPr vert="horz" wrap="square" lIns="0" tIns="95250" rIns="0" bIns="0" rtlCol="0">
            <a:spAutoFit/>
          </a:bodyPr>
          <a:lstStyle/>
          <a:p>
            <a:pPr marL="12700">
              <a:lnSpc>
                <a:spcPct val="100000"/>
              </a:lnSpc>
              <a:spcBef>
                <a:spcPts val="750"/>
              </a:spcBef>
            </a:pPr>
            <a:r>
              <a:rPr lang="pt-BR" sz="1000" b="1" dirty="0">
                <a:solidFill>
                  <a:srgbClr val="005EB8"/>
                </a:solidFill>
                <a:latin typeface="GE Inspira" panose="020F0603030400020203" pitchFamily="34" charset="0"/>
                <a:cs typeface="Trebuchet MS"/>
              </a:rPr>
              <a:t>Imagens consistentes, da primeira vez, todas as vezes.
</a:t>
            </a:r>
            <a:r>
              <a:rPr lang="pt-BR" sz="1000" b="1" dirty="0">
                <a:latin typeface="GE Inspira" panose="020F0603030400020203" pitchFamily="34" charset="0"/>
                <a:cs typeface="Trebuchet MS"/>
              </a:rPr>
              <a:t>Habilitado por vídeo de transmissão ao vivo e câmera de profundidade 3D, o </a:t>
            </a:r>
            <a:r>
              <a:rPr lang="pt-BR" sz="1000" b="1" dirty="0" err="1">
                <a:latin typeface="GE Inspira" panose="020F0603030400020203" pitchFamily="34" charset="0"/>
                <a:cs typeface="Trebuchet MS"/>
              </a:rPr>
              <a:t>Intelligent</a:t>
            </a:r>
            <a:r>
              <a:rPr lang="pt-BR" sz="1000" b="1" dirty="0">
                <a:latin typeface="GE Inspira" panose="020F0603030400020203" pitchFamily="34" charset="0"/>
                <a:cs typeface="Trebuchet MS"/>
              </a:rPr>
              <a:t> Workflow </a:t>
            </a:r>
            <a:r>
              <a:rPr lang="pt-BR" sz="1000" b="1" dirty="0" err="1">
                <a:latin typeface="GE Inspira" panose="020F0603030400020203" pitchFamily="34" charset="0"/>
                <a:cs typeface="Trebuchet MS"/>
              </a:rPr>
              <a:t>Suite</a:t>
            </a:r>
            <a:r>
              <a:rPr lang="pt-BR" sz="1000" b="1" dirty="0">
                <a:latin typeface="GE Inspira" panose="020F0603030400020203" pitchFamily="34" charset="0"/>
                <a:cs typeface="Trebuchet MS"/>
              </a:rPr>
              <a:t> combina visão computacional, análise de vídeo e engenharia de precisão para fornecer uma solução para erros e ineficiências comuns do departamento de radiologia.</a:t>
            </a:r>
            <a:r>
              <a:rPr lang="pt-BR" sz="1000" b="1" dirty="0">
                <a:solidFill>
                  <a:srgbClr val="005EB8"/>
                </a:solidFill>
                <a:latin typeface="GE Inspira" panose="020F0603030400020203" pitchFamily="34" charset="0"/>
                <a:cs typeface="Trebuchet MS"/>
              </a:rPr>
              <a:t>
</a:t>
            </a:r>
            <a:endParaRPr sz="1000" dirty="0">
              <a:latin typeface="GE Inspira" panose="020F0603030400020203" pitchFamily="34" charset="0"/>
              <a:cs typeface="Trebuchet MS"/>
            </a:endParaRPr>
          </a:p>
        </p:txBody>
      </p:sp>
      <p:sp>
        <p:nvSpPr>
          <p:cNvPr id="7" name="object 7"/>
          <p:cNvSpPr txBox="1"/>
          <p:nvPr/>
        </p:nvSpPr>
        <p:spPr>
          <a:xfrm>
            <a:off x="869696" y="7279130"/>
            <a:ext cx="3854704" cy="13593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233848"/>
                </a:solidFill>
                <a:latin typeface="GE Inspira" panose="020F0603030400020203" pitchFamily="34" charset="0"/>
                <a:cs typeface="Trebuchet MS"/>
              </a:rPr>
              <a:t>†</a:t>
            </a:r>
            <a:r>
              <a:rPr lang="pt-BR" sz="800" dirty="0">
                <a:solidFill>
                  <a:srgbClr val="233848"/>
                </a:solidFill>
                <a:latin typeface="GE Inspira" panose="020F0603030400020203" pitchFamily="34" charset="0"/>
                <a:cs typeface="Trebuchet MS"/>
              </a:rPr>
              <a:t> </a:t>
            </a:r>
            <a:r>
              <a:rPr sz="800" dirty="0">
                <a:solidFill>
                  <a:srgbClr val="233848"/>
                </a:solidFill>
                <a:latin typeface="GE Inspira" panose="020F0603030400020203" pitchFamily="34" charset="0"/>
                <a:cs typeface="Trebuchet MS"/>
              </a:rPr>
              <a:t>Denotes optional features</a:t>
            </a:r>
            <a:endParaRPr sz="800" dirty="0">
              <a:latin typeface="GE Inspira" panose="020F0603030400020203" pitchFamily="34" charset="0"/>
              <a:cs typeface="Trebuchet MS"/>
            </a:endParaRPr>
          </a:p>
        </p:txBody>
      </p:sp>
      <p:sp>
        <p:nvSpPr>
          <p:cNvPr id="8" name="object 8"/>
          <p:cNvSpPr txBox="1"/>
          <p:nvPr/>
        </p:nvSpPr>
        <p:spPr>
          <a:xfrm>
            <a:off x="883411" y="4868161"/>
            <a:ext cx="2437765" cy="1715212"/>
          </a:xfrm>
          <a:prstGeom prst="rect">
            <a:avLst/>
          </a:prstGeom>
        </p:spPr>
        <p:txBody>
          <a:bodyPr vert="horz" wrap="square" lIns="0" tIns="113664" rIns="0" bIns="0" rtlCol="0">
            <a:spAutoFit/>
          </a:bodyPr>
          <a:lstStyle/>
          <a:p>
            <a:pPr marL="12700">
              <a:spcBef>
                <a:spcPts val="894"/>
              </a:spcBef>
            </a:pPr>
            <a:r>
              <a:rPr lang="pl-PL" sz="1400" b="1" dirty="0">
                <a:solidFill>
                  <a:srgbClr val="FFFFFF"/>
                </a:solidFill>
                <a:latin typeface="GE Inspira" panose="020F0603030400020203" pitchFamily="34" charset="0"/>
                <a:cs typeface="Trebuchet MS"/>
              </a:rPr>
              <a:t>Assistente de posição </a:t>
            </a:r>
            <a:r>
              <a:rPr lang="pt-BR" sz="1400" b="1" baseline="30000" dirty="0">
                <a:solidFill>
                  <a:srgbClr val="FFFFFF"/>
                </a:solidFill>
                <a:latin typeface="GE Inspira" panose="020F0603030400020203" pitchFamily="34" charset="0"/>
                <a:cs typeface="Trebuchet MS"/>
              </a:rPr>
              <a:t>†</a:t>
            </a:r>
            <a:endParaRPr sz="1400" dirty="0">
              <a:latin typeface="GE Inspira" panose="020F0603030400020203" pitchFamily="34" charset="0"/>
              <a:cs typeface="Trebuchet MS"/>
            </a:endParaRPr>
          </a:p>
          <a:p>
            <a:pPr marL="12700" marR="5080">
              <a:spcBef>
                <a:spcPts val="439"/>
              </a:spcBef>
            </a:pPr>
            <a:r>
              <a:rPr lang="pt-BR" sz="1000" dirty="0">
                <a:solidFill>
                  <a:srgbClr val="FFFFFF"/>
                </a:solidFill>
                <a:latin typeface="GE Inspira" panose="020F0603030400020203" pitchFamily="34" charset="0"/>
                <a:cs typeface="Trebuchet MS"/>
              </a:rPr>
              <a:t>Mostra os limites do detector, os locais da câmara de íons e as câmaras de íons ativos como uma sobreposição na transmissão de vídeo ao vivo para ajudar no posicionamento adequado do paciente.
O Position </a:t>
            </a:r>
            <a:r>
              <a:rPr lang="pt-BR" sz="1000" dirty="0" err="1">
                <a:solidFill>
                  <a:srgbClr val="FFFFFF"/>
                </a:solidFill>
                <a:latin typeface="GE Inspira" panose="020F0603030400020203" pitchFamily="34" charset="0"/>
                <a:cs typeface="Trebuchet MS"/>
              </a:rPr>
              <a:t>Assist</a:t>
            </a:r>
            <a:r>
              <a:rPr lang="pt-BR" sz="1000" dirty="0">
                <a:solidFill>
                  <a:srgbClr val="FFFFFF"/>
                </a:solidFill>
                <a:latin typeface="GE Inspira" panose="020F0603030400020203" pitchFamily="34" charset="0"/>
                <a:cs typeface="Trebuchet MS"/>
              </a:rPr>
              <a:t> funciona no Suporte de Parede ou na Mesa.
</a:t>
            </a:r>
            <a:endParaRPr sz="1000" dirty="0">
              <a:latin typeface="GE Inspira" panose="020F0603030400020203" pitchFamily="34" charset="0"/>
              <a:cs typeface="Trebuchet MS"/>
            </a:endParaRPr>
          </a:p>
        </p:txBody>
      </p:sp>
      <p:sp>
        <p:nvSpPr>
          <p:cNvPr id="9" name="object 9"/>
          <p:cNvSpPr txBox="1"/>
          <p:nvPr/>
        </p:nvSpPr>
        <p:spPr>
          <a:xfrm>
            <a:off x="6753858" y="4868161"/>
            <a:ext cx="2694941" cy="1843452"/>
          </a:xfrm>
          <a:prstGeom prst="rect">
            <a:avLst/>
          </a:prstGeom>
        </p:spPr>
        <p:txBody>
          <a:bodyPr vert="horz" wrap="square" lIns="0" tIns="113664" rIns="0" bIns="0" rtlCol="0">
            <a:spAutoFit/>
          </a:bodyPr>
          <a:lstStyle/>
          <a:p>
            <a:pPr marL="12700">
              <a:spcBef>
                <a:spcPts val="894"/>
              </a:spcBef>
            </a:pPr>
            <a:r>
              <a:rPr lang="pl-PL" sz="1400" b="1" dirty="0">
                <a:solidFill>
                  <a:srgbClr val="FFFFFF"/>
                </a:solidFill>
                <a:latin typeface="GE Inspira" panose="020F0603030400020203" pitchFamily="34" charset="0"/>
                <a:cs typeface="Trebuchet MS"/>
              </a:rPr>
              <a:t>Instantâneo do paciente </a:t>
            </a:r>
            <a:r>
              <a:rPr lang="pt-BR" sz="1400" b="1" baseline="30000" dirty="0">
                <a:solidFill>
                  <a:srgbClr val="FFFFFF"/>
                </a:solidFill>
                <a:latin typeface="GE Inspira" panose="020F0603030400020203" pitchFamily="34" charset="0"/>
                <a:cs typeface="Trebuchet MS"/>
              </a:rPr>
              <a:t>†</a:t>
            </a:r>
            <a:endParaRPr sz="1400" dirty="0">
              <a:latin typeface="GE Inspira" panose="020F0603030400020203" pitchFamily="34" charset="0"/>
              <a:cs typeface="Trebuchet MS"/>
            </a:endParaRPr>
          </a:p>
          <a:p>
            <a:pPr marL="12700" marR="5080">
              <a:spcBef>
                <a:spcPts val="370"/>
              </a:spcBef>
            </a:pPr>
            <a:r>
              <a:rPr lang="pt-BR" sz="1000" dirty="0">
                <a:solidFill>
                  <a:srgbClr val="FFFFFF"/>
                </a:solidFill>
                <a:latin typeface="GE Inspira" panose="020F0603030400020203" pitchFamily="34" charset="0"/>
                <a:cs typeface="Trebuchet MS"/>
              </a:rPr>
              <a:t>Envia uma imagem óptica DICOM® secundária ao PACS, fornecendo o contexto das condições do exame. Essas informações adicionais auxiliam o radiologista a entender a situação de imagem, como limitações de posicionamento ou identificação de objetos estranhos, sem a necessidade de chamar o tecnólogo.
O </a:t>
            </a:r>
            <a:r>
              <a:rPr lang="pt-BR" sz="1000" dirty="0" err="1">
                <a:solidFill>
                  <a:srgbClr val="FFFFFF"/>
                </a:solidFill>
                <a:latin typeface="GE Inspira" panose="020F0603030400020203" pitchFamily="34" charset="0"/>
                <a:cs typeface="Trebuchet MS"/>
              </a:rPr>
              <a:t>Patient</a:t>
            </a:r>
            <a:r>
              <a:rPr lang="pt-BR" sz="1000" dirty="0">
                <a:solidFill>
                  <a:srgbClr val="FFFFFF"/>
                </a:solidFill>
                <a:latin typeface="GE Inspira" panose="020F0603030400020203" pitchFamily="34" charset="0"/>
                <a:cs typeface="Trebuchet MS"/>
              </a:rPr>
              <a:t> Snapshot funciona no Wall Stand, na Mesa ou com detectores sem fio.</a:t>
            </a:r>
            <a:endParaRPr sz="1000" dirty="0">
              <a:latin typeface="GE Inspira" panose="020F0603030400020203" pitchFamily="34" charset="0"/>
              <a:cs typeface="Trebuchet MS"/>
            </a:endParaRPr>
          </a:p>
        </p:txBody>
      </p:sp>
      <p:sp>
        <p:nvSpPr>
          <p:cNvPr id="10" name="object 10"/>
          <p:cNvSpPr txBox="1"/>
          <p:nvPr/>
        </p:nvSpPr>
        <p:spPr>
          <a:xfrm>
            <a:off x="3833367" y="4868161"/>
            <a:ext cx="2647672" cy="1817804"/>
          </a:xfrm>
          <a:prstGeom prst="rect">
            <a:avLst/>
          </a:prstGeom>
        </p:spPr>
        <p:txBody>
          <a:bodyPr vert="horz" wrap="square" lIns="0" tIns="113664" rIns="0" bIns="0" rtlCol="0">
            <a:spAutoFit/>
          </a:bodyPr>
          <a:lstStyle/>
          <a:p>
            <a:pPr marL="12700">
              <a:spcBef>
                <a:spcPts val="894"/>
              </a:spcBef>
            </a:pPr>
            <a:r>
              <a:rPr lang="pl-PL" sz="1400" b="1" dirty="0">
                <a:solidFill>
                  <a:srgbClr val="FFFFFF"/>
                </a:solidFill>
                <a:latin typeface="GE Inspira" panose="020F0603030400020203" pitchFamily="34" charset="0"/>
                <a:cs typeface="Trebuchet MS"/>
              </a:rPr>
              <a:t>Auxiliar técnica</a:t>
            </a:r>
            <a:r>
              <a:rPr sz="1400" b="1" baseline="30000" dirty="0">
                <a:solidFill>
                  <a:srgbClr val="FFFFFF"/>
                </a:solidFill>
                <a:latin typeface="GE Inspira" panose="020F0603030400020203" pitchFamily="34" charset="0"/>
                <a:cs typeface="Trebuchet MS"/>
              </a:rPr>
              <a:t>†</a:t>
            </a:r>
            <a:endParaRPr sz="1400" baseline="30000" dirty="0">
              <a:latin typeface="GE Inspira" panose="020F0603030400020203" pitchFamily="34" charset="0"/>
              <a:cs typeface="Trebuchet MS"/>
            </a:endParaRPr>
          </a:p>
          <a:p>
            <a:pPr marL="12700" marR="189865">
              <a:spcBef>
                <a:spcPts val="370"/>
              </a:spcBef>
            </a:pPr>
            <a:r>
              <a:rPr lang="pt-BR" sz="1000" dirty="0">
                <a:solidFill>
                  <a:srgbClr val="FFFFFF"/>
                </a:solidFill>
                <a:latin typeface="GE Inspira" panose="020F0603030400020203" pitchFamily="34" charset="0"/>
                <a:cs typeface="Trebuchet MS"/>
              </a:rPr>
              <a:t>Mede automaticamente a espessura do paciente e sugere um </a:t>
            </a:r>
            <a:r>
              <a:rPr lang="pt-BR" sz="1000" dirty="0" err="1">
                <a:solidFill>
                  <a:srgbClr val="FFFFFF"/>
                </a:solidFill>
                <a:latin typeface="GE Inspira" panose="020F0603030400020203" pitchFamily="34" charset="0"/>
                <a:cs typeface="Trebuchet MS"/>
              </a:rPr>
              <a:t>habitus</a:t>
            </a:r>
            <a:r>
              <a:rPr lang="pt-BR" sz="1000" dirty="0">
                <a:solidFill>
                  <a:srgbClr val="FFFFFF"/>
                </a:solidFill>
                <a:latin typeface="GE Inspira" panose="020F0603030400020203" pitchFamily="34" charset="0"/>
                <a:cs typeface="Trebuchet MS"/>
              </a:rPr>
              <a:t> para 30 combinações personalizáveis de anatomia/visualização. Auxilia os tecnólogos a selecionar rapidamente a técnica otimizada e específica do paciente, para melhorar a qualidade da imagem.
</a:t>
            </a:r>
            <a:r>
              <a:rPr lang="pt-BR" sz="1000" dirty="0" err="1">
                <a:solidFill>
                  <a:srgbClr val="FFFFFF"/>
                </a:solidFill>
                <a:latin typeface="GE Inspira" panose="020F0603030400020203" pitchFamily="34" charset="0"/>
                <a:cs typeface="Trebuchet MS"/>
              </a:rPr>
              <a:t>Technique</a:t>
            </a:r>
            <a:r>
              <a:rPr lang="pt-BR" sz="1000" dirty="0">
                <a:solidFill>
                  <a:srgbClr val="FFFFFF"/>
                </a:solidFill>
                <a:latin typeface="GE Inspira" panose="020F0603030400020203" pitchFamily="34" charset="0"/>
                <a:cs typeface="Trebuchet MS"/>
              </a:rPr>
              <a:t> </a:t>
            </a:r>
            <a:r>
              <a:rPr lang="pt-BR" sz="1000" dirty="0" err="1">
                <a:solidFill>
                  <a:srgbClr val="FFFFFF"/>
                </a:solidFill>
                <a:latin typeface="GE Inspira" panose="020F0603030400020203" pitchFamily="34" charset="0"/>
                <a:cs typeface="Trebuchet MS"/>
              </a:rPr>
              <a:t>Assist</a:t>
            </a:r>
            <a:r>
              <a:rPr lang="pt-BR" sz="1000" dirty="0">
                <a:solidFill>
                  <a:srgbClr val="FFFFFF"/>
                </a:solidFill>
                <a:latin typeface="GE Inspira" panose="020F0603030400020203" pitchFamily="34" charset="0"/>
                <a:cs typeface="Trebuchet MS"/>
              </a:rPr>
              <a:t> funciona no Wall Stand ou na Mesa.</a:t>
            </a:r>
            <a:endParaRPr sz="1000" dirty="0">
              <a:latin typeface="GE Inspira" panose="020F0603030400020203" pitchFamily="34" charset="0"/>
              <a:cs typeface="Trebuchet MS"/>
            </a:endParaRPr>
          </a:p>
        </p:txBody>
      </p:sp>
      <p:grpSp>
        <p:nvGrpSpPr>
          <p:cNvPr id="11" name="object 11"/>
          <p:cNvGrpSpPr/>
          <p:nvPr/>
        </p:nvGrpSpPr>
        <p:grpSpPr>
          <a:xfrm>
            <a:off x="914400" y="3328416"/>
            <a:ext cx="8488680" cy="1484630"/>
            <a:chOff x="914400" y="3328416"/>
            <a:chExt cx="8488680" cy="1484630"/>
          </a:xfrm>
        </p:grpSpPr>
        <p:pic>
          <p:nvPicPr>
            <p:cNvPr id="12" name="object 12"/>
            <p:cNvPicPr/>
            <p:nvPr/>
          </p:nvPicPr>
          <p:blipFill>
            <a:blip r:embed="rId3" cstate="print"/>
            <a:stretch>
              <a:fillRect/>
            </a:stretch>
          </p:blipFill>
          <p:spPr>
            <a:xfrm>
              <a:off x="3850640" y="3328416"/>
              <a:ext cx="2630399" cy="1479600"/>
            </a:xfrm>
            <a:prstGeom prst="rect">
              <a:avLst/>
            </a:prstGeom>
          </p:spPr>
        </p:pic>
        <p:sp>
          <p:nvSpPr>
            <p:cNvPr id="13" name="object 13"/>
            <p:cNvSpPr/>
            <p:nvPr/>
          </p:nvSpPr>
          <p:spPr>
            <a:xfrm>
              <a:off x="6766559" y="3337560"/>
              <a:ext cx="2636520" cy="1475740"/>
            </a:xfrm>
            <a:custGeom>
              <a:avLst/>
              <a:gdLst/>
              <a:ahLst/>
              <a:cxnLst/>
              <a:rect l="l" t="t" r="r" b="b"/>
              <a:pathLst>
                <a:path w="2636520" h="1475739">
                  <a:moveTo>
                    <a:pt x="2636266" y="0"/>
                  </a:moveTo>
                  <a:lnTo>
                    <a:pt x="0" y="0"/>
                  </a:lnTo>
                  <a:lnTo>
                    <a:pt x="0" y="1475333"/>
                  </a:lnTo>
                  <a:lnTo>
                    <a:pt x="2636266" y="1475333"/>
                  </a:lnTo>
                  <a:lnTo>
                    <a:pt x="2636266" y="0"/>
                  </a:lnTo>
                  <a:close/>
                </a:path>
              </a:pathLst>
            </a:custGeom>
            <a:solidFill>
              <a:srgbClr val="231F20"/>
            </a:solidFill>
          </p:spPr>
          <p:txBody>
            <a:bodyPr wrap="square" lIns="0" tIns="0" rIns="0" bIns="0" rtlCol="0"/>
            <a:lstStyle/>
            <a:p>
              <a:endParaRPr>
                <a:latin typeface="GE Inspira" panose="020F0603030400020203" pitchFamily="34" charset="0"/>
              </a:endParaRPr>
            </a:p>
          </p:txBody>
        </p:sp>
        <p:pic>
          <p:nvPicPr>
            <p:cNvPr id="14" name="object 14"/>
            <p:cNvPicPr/>
            <p:nvPr/>
          </p:nvPicPr>
          <p:blipFill>
            <a:blip r:embed="rId4" cstate="print"/>
            <a:stretch>
              <a:fillRect/>
            </a:stretch>
          </p:blipFill>
          <p:spPr>
            <a:xfrm>
              <a:off x="7447860" y="3337560"/>
              <a:ext cx="1273661" cy="1475320"/>
            </a:xfrm>
            <a:prstGeom prst="rect">
              <a:avLst/>
            </a:prstGeom>
          </p:spPr>
        </p:pic>
        <p:pic>
          <p:nvPicPr>
            <p:cNvPr id="15" name="object 15"/>
            <p:cNvPicPr/>
            <p:nvPr/>
          </p:nvPicPr>
          <p:blipFill>
            <a:blip r:embed="rId5" cstate="print"/>
            <a:stretch>
              <a:fillRect/>
            </a:stretch>
          </p:blipFill>
          <p:spPr>
            <a:xfrm>
              <a:off x="914400" y="3328416"/>
              <a:ext cx="2630398" cy="148404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Personalizada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54B8"/>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TotalTime>
  <Words>3402</Words>
  <Application>Microsoft Office PowerPoint</Application>
  <PresentationFormat>Personalizar</PresentationFormat>
  <Paragraphs>164</Paragraphs>
  <Slides>15</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15</vt:i4>
      </vt:variant>
    </vt:vector>
  </HeadingPairs>
  <TitlesOfParts>
    <vt:vector size="19" baseType="lpstr">
      <vt:lpstr>Calibri</vt:lpstr>
      <vt:lpstr>GE Inspira</vt:lpstr>
      <vt:lpstr>Trebuchet MS</vt:lpstr>
      <vt:lpstr>Office Theme</vt:lpstr>
      <vt:lpstr>Apresentação do PowerPoint</vt:lpstr>
      <vt:lpstr>A pressão continua a aumentar nos departamentos de radiologia
</vt:lpstr>
      <vt:lpstr>Apresentação do PowerPoint</vt:lpstr>
      <vt:lpstr>Apresentação do PowerPoint</vt:lpstr>
      <vt:lpstr>Apresentação do PowerPoint</vt:lpstr>
      <vt:lpstr>Apresentação do PowerPoint</vt:lpstr>
      <vt:lpstr>OTS automático e sincronizado, tabela, suporte de parede e movimento do detector
</vt:lpstr>
      <vt:lpstr>Apresentação do PowerPoint</vt:lpstr>
      <vt:lpstr>Suíte de fluxo de trabalho inteligente†
</vt:lpstr>
      <vt:lpstr>Qualidade excepcional da imagem produz decisões de diagnóstico clínico confiante
</vt:lpstr>
      <vt:lpstr>Aplicações clínicas avançadas fornecem mais informações de diagnóstico
</vt:lpstr>
      <vt:lpstr>Operações de imagem mais suaves e rentáveis
</vt:lpstr>
      <vt:lpstr>Soluções de operação de imagens para ajudar a melhorar a utilização do sistema para sua frota
</vt:lpstr>
      <vt:lpstr>Serviço flexível e escalável e suporte para atender às suas necessidades agora e além
</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Ieasu Tokugawa</dc:creator>
  <cp:lastModifiedBy>Ieasu Tokugawa</cp:lastModifiedBy>
  <cp:revision>84</cp:revision>
  <dcterms:created xsi:type="dcterms:W3CDTF">2022-10-29T14:58:24Z</dcterms:created>
  <dcterms:modified xsi:type="dcterms:W3CDTF">2022-11-02T17:45:29Z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2022-10-29T00:00:00Z</vt:filetime>
  </property>
</Properties>
</file>